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2" r:id="rId5"/>
    <p:sldId id="263" r:id="rId6"/>
    <p:sldId id="261" r:id="rId7"/>
    <p:sldId id="260" r:id="rId8"/>
    <p:sldId id="266" r:id="rId9"/>
    <p:sldId id="265" r:id="rId10"/>
    <p:sldId id="264" r:id="rId11"/>
    <p:sldId id="267" r:id="rId12"/>
    <p:sldId id="269" r:id="rId13"/>
    <p:sldId id="268" r:id="rId14"/>
    <p:sldId id="270" r:id="rId15"/>
    <p:sldId id="271" r:id="rId16"/>
    <p:sldId id="272" r:id="rId17"/>
    <p:sldId id="273" r:id="rId18"/>
    <p:sldId id="274" r:id="rId19"/>
    <p:sldId id="276" r:id="rId20"/>
    <p:sldId id="275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/>
          <p:nvPr/>
        </p:nvSpPr>
        <p:spPr>
          <a:xfrm>
            <a:off x="827584" y="2938525"/>
            <a:ext cx="7582349" cy="1795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7" tIns="35717" rIns="35717" bIns="35717" anchor="ctr">
            <a:spAutoFit/>
          </a:bodyPr>
          <a:lstStyle/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РЕЙТИНГОВАЯ ОЦЕНКА ДЕЯТЕЛЬНОСТИ</a:t>
            </a:r>
          </a:p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Амбулаторно-поликлинических организаций</a:t>
            </a:r>
          </a:p>
          <a:p>
            <a:pPr algn="ctr">
              <a:defRPr sz="5000">
                <a:solidFill>
                  <a:srgbClr val="53585F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pPr>
            <a:r>
              <a:rPr lang="ru-RU" sz="2800" b="1" dirty="0">
                <a:solidFill>
                  <a:srgbClr val="188AD8"/>
                </a:solidFill>
                <a:latin typeface="Arial" pitchFamily="34" charset="0"/>
                <a:ea typeface="Helvetica Neue"/>
                <a:cs typeface="Arial" pitchFamily="34" charset="0"/>
                <a:sym typeface="Helvetica Neue"/>
              </a:rPr>
              <a:t>по итогам 2017 года</a:t>
            </a:r>
          </a:p>
        </p:txBody>
      </p:sp>
      <p:sp>
        <p:nvSpPr>
          <p:cNvPr id="8" name="красная полоса" descr="Красная полоса"/>
          <p:cNvSpPr>
            <a:spLocks noGrp="1"/>
          </p:cNvSpPr>
          <p:nvPr>
            <p:ph type="ctrTitle"/>
          </p:nvPr>
        </p:nvSpPr>
        <p:spPr>
          <a:xfrm>
            <a:off x="323528" y="215900"/>
            <a:ext cx="8208912" cy="692150"/>
          </a:xfrm>
          <a:prstGeom prst="rect">
            <a:avLst/>
          </a:prstGeom>
          <a:solidFill>
            <a:srgbClr val="188A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r>
              <a:rPr lang="ru-RU" altLang="ru-RU" sz="1600" b="1" dirty="0">
                <a:solidFill>
                  <a:schemeClr val="bg1"/>
                </a:solidFill>
                <a:latin typeface="Arial" charset="0"/>
              </a:rPr>
              <a:t>РЕСПУБЛИКАНСКИЙ ЦЕНТР РАЗВИТИЯ ЗДРАВООХРАНЕНИЯ</a:t>
            </a:r>
            <a:br>
              <a:rPr lang="ru-RU" altLang="ru-RU" sz="1600" b="1" dirty="0">
                <a:solidFill>
                  <a:schemeClr val="bg1"/>
                </a:solidFill>
                <a:latin typeface="Arial" charset="0"/>
              </a:rPr>
            </a:br>
            <a:r>
              <a:rPr lang="ru-RU" altLang="ru-RU" sz="1600" b="1" dirty="0">
                <a:solidFill>
                  <a:schemeClr val="bg1"/>
                </a:solidFill>
                <a:latin typeface="Arial" charset="0"/>
              </a:rPr>
              <a:t>МИНИСТЕРСТВА ЗДРАВООХРАНЕНИЯ РЕСПУБЛИКИ </a:t>
            </a:r>
            <a:r>
              <a:rPr lang="ru-RU" altLang="ru-RU" sz="1600" b="1" dirty="0" smtClean="0">
                <a:solidFill>
                  <a:schemeClr val="bg1"/>
                </a:solidFill>
                <a:latin typeface="Arial" charset="0"/>
              </a:rPr>
              <a:t>КАЗАХСТАН</a:t>
            </a:r>
            <a:endParaRPr lang="ru-RU" dirty="0"/>
          </a:p>
        </p:txBody>
      </p:sp>
      <p:pic>
        <p:nvPicPr>
          <p:cNvPr id="9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469"/>
          <a:stretch>
            <a:fillRect/>
          </a:stretch>
        </p:blipFill>
        <p:spPr bwMode="auto">
          <a:xfrm>
            <a:off x="88161" y="138119"/>
            <a:ext cx="883439" cy="794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87191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4960" y="7665"/>
            <a:ext cx="9139039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6599273"/>
              </p:ext>
            </p:extLst>
          </p:nvPr>
        </p:nvGraphicFramePr>
        <p:xfrm>
          <a:off x="0" y="558367"/>
          <a:ext cx="9144000" cy="6197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3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2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11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74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3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74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49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36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82401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246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*100 (%)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КР=ФБ/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100 (%)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2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«Поликлиника № 4 города Темиртау» УЗКО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0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"Поликлиника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г.Шахтинск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17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ТОО "Городской центр первичной</a:t>
                      </a:r>
                      <a:b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медико-санитарной помощи"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67%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ТОО "Медицинская фирма "Мерей"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ТОО "Медицинская фирма Гиппократ"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480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ТОО "Медицинский центр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4807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ТОО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Журек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 г.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282420"/>
                  </a:ext>
                </a:extLst>
              </a:tr>
              <a:tr h="6648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ТОО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Тильман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г.Жезказган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0323"/>
                  </a:ext>
                </a:extLst>
              </a:tr>
              <a:tr h="664882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8143626" y="2733565"/>
            <a:ext cx="664210" cy="150896"/>
            <a:chOff x="6236568" y="276066"/>
            <a:chExt cx="582325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8124504" y="4232298"/>
            <a:ext cx="829192" cy="145691"/>
            <a:chOff x="4800372" y="271747"/>
            <a:chExt cx="806733" cy="148083"/>
          </a:xfrm>
        </p:grpSpPr>
        <p:sp>
          <p:nvSpPr>
            <p:cNvPr id="17" name="5-конечная звезда 1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5-конечная звезда 1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5-конечная звезда 1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8" name="Группа 137"/>
          <p:cNvGrpSpPr/>
          <p:nvPr/>
        </p:nvGrpSpPr>
        <p:grpSpPr>
          <a:xfrm>
            <a:off x="8174510" y="3270548"/>
            <a:ext cx="664210" cy="150896"/>
            <a:chOff x="6236568" y="276066"/>
            <a:chExt cx="582325" cy="148083"/>
          </a:xfrm>
        </p:grpSpPr>
        <p:sp>
          <p:nvSpPr>
            <p:cNvPr id="139" name="5-конечная звезда 13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5-конечная звезда 13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5-конечная звезда 14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2" name="Группа 141"/>
          <p:cNvGrpSpPr/>
          <p:nvPr/>
        </p:nvGrpSpPr>
        <p:grpSpPr>
          <a:xfrm>
            <a:off x="8170940" y="2276872"/>
            <a:ext cx="664210" cy="150896"/>
            <a:chOff x="6236568" y="276066"/>
            <a:chExt cx="582325" cy="148083"/>
          </a:xfrm>
        </p:grpSpPr>
        <p:sp>
          <p:nvSpPr>
            <p:cNvPr id="143" name="5-конечная звезда 14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5-конечная звезда 14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9" name="5-конечная звезда 148"/>
          <p:cNvSpPr/>
          <p:nvPr/>
        </p:nvSpPr>
        <p:spPr>
          <a:xfrm>
            <a:off x="5549396" y="2276872"/>
            <a:ext cx="192331" cy="12312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0" name="Группа 149"/>
          <p:cNvGrpSpPr/>
          <p:nvPr/>
        </p:nvGrpSpPr>
        <p:grpSpPr>
          <a:xfrm>
            <a:off x="5329621" y="3732146"/>
            <a:ext cx="664210" cy="150896"/>
            <a:chOff x="6236568" y="276066"/>
            <a:chExt cx="582325" cy="148083"/>
          </a:xfrm>
        </p:grpSpPr>
        <p:sp>
          <p:nvSpPr>
            <p:cNvPr id="151" name="5-конечная звезда 15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5-конечная звезда 15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5-конечная звезда 15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4" name="Группа 153"/>
          <p:cNvGrpSpPr/>
          <p:nvPr/>
        </p:nvGrpSpPr>
        <p:grpSpPr>
          <a:xfrm>
            <a:off x="5411057" y="2733564"/>
            <a:ext cx="465909" cy="128906"/>
            <a:chOff x="7472157" y="269324"/>
            <a:chExt cx="365246" cy="148082"/>
          </a:xfrm>
        </p:grpSpPr>
        <p:sp>
          <p:nvSpPr>
            <p:cNvPr id="155" name="5-конечная звезда 15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5-конечная звезда 15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5419746" y="3246166"/>
            <a:ext cx="465909" cy="128906"/>
            <a:chOff x="7472157" y="269324"/>
            <a:chExt cx="365246" cy="148082"/>
          </a:xfrm>
        </p:grpSpPr>
        <p:sp>
          <p:nvSpPr>
            <p:cNvPr id="53" name="5-конечная звезда 5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8174510" y="3732144"/>
            <a:ext cx="664210" cy="150896"/>
            <a:chOff x="6236568" y="276066"/>
            <a:chExt cx="582325" cy="148083"/>
          </a:xfrm>
        </p:grpSpPr>
        <p:sp>
          <p:nvSpPr>
            <p:cNvPr id="56" name="5-конечная звезда 5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5-конечная звезда 5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5230965" y="4168822"/>
            <a:ext cx="829192" cy="145691"/>
            <a:chOff x="4800372" y="271747"/>
            <a:chExt cx="806733" cy="148083"/>
          </a:xfrm>
        </p:grpSpPr>
        <p:sp>
          <p:nvSpPr>
            <p:cNvPr id="60" name="5-конечная звезда 5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5399159" y="4689363"/>
            <a:ext cx="465909" cy="128906"/>
            <a:chOff x="7472157" y="269324"/>
            <a:chExt cx="365246" cy="148082"/>
          </a:xfrm>
        </p:grpSpPr>
        <p:sp>
          <p:nvSpPr>
            <p:cNvPr id="65" name="5-конечная звезда 6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8212651" y="4689363"/>
            <a:ext cx="664210" cy="150896"/>
            <a:chOff x="6236568" y="276066"/>
            <a:chExt cx="582325" cy="148083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8209829" y="5159464"/>
            <a:ext cx="664210" cy="150896"/>
            <a:chOff x="6236568" y="276066"/>
            <a:chExt cx="582325" cy="148083"/>
          </a:xfrm>
        </p:grpSpPr>
        <p:sp>
          <p:nvSpPr>
            <p:cNvPr id="72" name="5-конечная звезда 7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5317026" y="5162312"/>
            <a:ext cx="664210" cy="150896"/>
            <a:chOff x="6236568" y="276066"/>
            <a:chExt cx="582325" cy="148083"/>
          </a:xfrm>
        </p:grpSpPr>
        <p:sp>
          <p:nvSpPr>
            <p:cNvPr id="76" name="5-конечная звезда 7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8178080" y="5694833"/>
            <a:ext cx="664210" cy="150896"/>
            <a:chOff x="6236568" y="276066"/>
            <a:chExt cx="582325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3" name="Группа 82"/>
          <p:cNvGrpSpPr/>
          <p:nvPr/>
        </p:nvGrpSpPr>
        <p:grpSpPr>
          <a:xfrm>
            <a:off x="5312450" y="5746356"/>
            <a:ext cx="664210" cy="150896"/>
            <a:chOff x="6236568" y="276066"/>
            <a:chExt cx="582325" cy="148083"/>
          </a:xfrm>
        </p:grpSpPr>
        <p:sp>
          <p:nvSpPr>
            <p:cNvPr id="84" name="5-конечная звезда 8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5-конечная звезда 8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68152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-7436" y="0"/>
            <a:ext cx="9151435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1760232"/>
              </p:ext>
            </p:extLst>
          </p:nvPr>
        </p:nvGraphicFramePr>
        <p:xfrm>
          <a:off x="0" y="549205"/>
          <a:ext cx="9144000" cy="6206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3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2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11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74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3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74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49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36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07587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700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*100 (%)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КР=ФБ/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100 (%)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9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ТОО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Кошумбаева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г.Жезказган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87%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ТОО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Бексеитова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 г.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06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ТОО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Байменова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г.Жезказган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ТОО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Макенбаева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г.Жезказган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5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ТОО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Абильдинова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г.Жезказган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3897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ТОО  СВА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Лекерова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 г.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Сатпаев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3813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ТОО  СВА "Ахметова" г.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Сатпаев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282420"/>
                  </a:ext>
                </a:extLst>
              </a:tr>
              <a:tr h="5489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"Поликлиника № 1 г.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205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0323"/>
                  </a:ext>
                </a:extLst>
              </a:tr>
              <a:tr h="612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"Поликлиника № 2 г.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225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402132"/>
                  </a:ext>
                </a:extLst>
              </a:tr>
              <a:tr h="612311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8205590" y="2242735"/>
            <a:ext cx="664210" cy="150896"/>
            <a:chOff x="6236568" y="276066"/>
            <a:chExt cx="582325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8126669" y="2667249"/>
            <a:ext cx="829192" cy="145691"/>
            <a:chOff x="4800372" y="271747"/>
            <a:chExt cx="806733" cy="148083"/>
          </a:xfrm>
        </p:grpSpPr>
        <p:sp>
          <p:nvSpPr>
            <p:cNvPr id="17" name="5-конечная звезда 1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5-конечная звезда 1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5-конечная звезда 1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5254474" y="2654983"/>
            <a:ext cx="829192" cy="145691"/>
            <a:chOff x="4800372" y="271747"/>
            <a:chExt cx="806733" cy="148083"/>
          </a:xfrm>
        </p:grpSpPr>
        <p:sp>
          <p:nvSpPr>
            <p:cNvPr id="60" name="5-конечная звезда 5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8179911" y="3527652"/>
            <a:ext cx="664210" cy="150896"/>
            <a:chOff x="6236568" y="276066"/>
            <a:chExt cx="582325" cy="148083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8179911" y="3929059"/>
            <a:ext cx="664210" cy="150896"/>
            <a:chOff x="6236568" y="276066"/>
            <a:chExt cx="582325" cy="148083"/>
          </a:xfrm>
        </p:grpSpPr>
        <p:sp>
          <p:nvSpPr>
            <p:cNvPr id="72" name="5-конечная звезда 7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5316558" y="3496571"/>
            <a:ext cx="664210" cy="150896"/>
            <a:chOff x="6236568" y="276066"/>
            <a:chExt cx="582325" cy="148083"/>
          </a:xfrm>
        </p:grpSpPr>
        <p:sp>
          <p:nvSpPr>
            <p:cNvPr id="76" name="5-конечная звезда 7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8183481" y="4309655"/>
            <a:ext cx="664210" cy="150896"/>
            <a:chOff x="6236568" y="276066"/>
            <a:chExt cx="582325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3" name="Группа 82"/>
          <p:cNvGrpSpPr/>
          <p:nvPr/>
        </p:nvGrpSpPr>
        <p:grpSpPr>
          <a:xfrm>
            <a:off x="5354086" y="4304309"/>
            <a:ext cx="664210" cy="150896"/>
            <a:chOff x="6236568" y="276066"/>
            <a:chExt cx="582325" cy="148083"/>
          </a:xfrm>
        </p:grpSpPr>
        <p:sp>
          <p:nvSpPr>
            <p:cNvPr id="84" name="5-конечная звезда 8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5-конечная звезда 8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86"/>
          <p:cNvGrpSpPr/>
          <p:nvPr/>
        </p:nvGrpSpPr>
        <p:grpSpPr>
          <a:xfrm>
            <a:off x="5114211" y="2276872"/>
            <a:ext cx="1068903" cy="116437"/>
            <a:chOff x="3405227" y="254701"/>
            <a:chExt cx="1022757" cy="198726"/>
          </a:xfrm>
        </p:grpSpPr>
        <p:sp>
          <p:nvSpPr>
            <p:cNvPr id="88" name="5-конечная звезда 87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5-конечная звезда 90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5-конечная звезда 91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3" name="Группа 92"/>
          <p:cNvGrpSpPr/>
          <p:nvPr/>
        </p:nvGrpSpPr>
        <p:grpSpPr>
          <a:xfrm>
            <a:off x="5208019" y="3139824"/>
            <a:ext cx="829192" cy="145691"/>
            <a:chOff x="4800372" y="271747"/>
            <a:chExt cx="806733" cy="148083"/>
          </a:xfrm>
        </p:grpSpPr>
        <p:sp>
          <p:nvSpPr>
            <p:cNvPr id="94" name="5-конечная звезда 9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5-конечная звезда 9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5-конечная звезда 9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8" name="Группа 97"/>
          <p:cNvGrpSpPr/>
          <p:nvPr/>
        </p:nvGrpSpPr>
        <p:grpSpPr>
          <a:xfrm>
            <a:off x="8102098" y="3123829"/>
            <a:ext cx="829192" cy="145691"/>
            <a:chOff x="4800372" y="271747"/>
            <a:chExt cx="806733" cy="148083"/>
          </a:xfrm>
        </p:grpSpPr>
        <p:sp>
          <p:nvSpPr>
            <p:cNvPr id="99" name="5-конечная звезда 98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5-конечная звезда 9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5-конечная звезда 10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3" name="Группа 102"/>
          <p:cNvGrpSpPr/>
          <p:nvPr/>
        </p:nvGrpSpPr>
        <p:grpSpPr>
          <a:xfrm>
            <a:off x="5254474" y="3934266"/>
            <a:ext cx="829192" cy="145691"/>
            <a:chOff x="4800372" y="271747"/>
            <a:chExt cx="806733" cy="148083"/>
          </a:xfrm>
        </p:grpSpPr>
        <p:sp>
          <p:nvSpPr>
            <p:cNvPr id="104" name="5-конечная звезда 10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5-конечная звезда 10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5-конечная звезда 10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8" name="Группа 107"/>
          <p:cNvGrpSpPr/>
          <p:nvPr/>
        </p:nvGrpSpPr>
        <p:grpSpPr>
          <a:xfrm>
            <a:off x="5076115" y="4725144"/>
            <a:ext cx="1068903" cy="116437"/>
            <a:chOff x="3405227" y="254701"/>
            <a:chExt cx="1022757" cy="198726"/>
          </a:xfrm>
        </p:grpSpPr>
        <p:sp>
          <p:nvSpPr>
            <p:cNvPr id="109" name="5-конечная звезда 108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5-конечная звезда 110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5-конечная звезда 111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5-конечная звезда 112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4" name="Группа 113"/>
          <p:cNvGrpSpPr/>
          <p:nvPr/>
        </p:nvGrpSpPr>
        <p:grpSpPr>
          <a:xfrm>
            <a:off x="8187051" y="4705281"/>
            <a:ext cx="664210" cy="150896"/>
            <a:chOff x="6236568" y="276066"/>
            <a:chExt cx="582325" cy="148083"/>
          </a:xfrm>
        </p:grpSpPr>
        <p:sp>
          <p:nvSpPr>
            <p:cNvPr id="115" name="5-конечная звезда 11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6" name="5-конечная звезда 11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7" name="5-конечная звезда 116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8" name="Группа 117"/>
          <p:cNvGrpSpPr/>
          <p:nvPr/>
        </p:nvGrpSpPr>
        <p:grpSpPr>
          <a:xfrm>
            <a:off x="8179808" y="5179600"/>
            <a:ext cx="664210" cy="150896"/>
            <a:chOff x="6236568" y="276066"/>
            <a:chExt cx="582325" cy="148083"/>
          </a:xfrm>
        </p:grpSpPr>
        <p:sp>
          <p:nvSpPr>
            <p:cNvPr id="119" name="5-конечная звезда 11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5-конечная звезда 11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5-конечная звезда 12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2" name="Группа 121"/>
          <p:cNvGrpSpPr/>
          <p:nvPr/>
        </p:nvGrpSpPr>
        <p:grpSpPr>
          <a:xfrm>
            <a:off x="5241719" y="5192234"/>
            <a:ext cx="829192" cy="145691"/>
            <a:chOff x="4800372" y="271747"/>
            <a:chExt cx="806733" cy="148083"/>
          </a:xfrm>
        </p:grpSpPr>
        <p:sp>
          <p:nvSpPr>
            <p:cNvPr id="123" name="5-конечная звезда 122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5-конечная звезда 123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5-конечная звезда 124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6" name="5-конечная звезда 125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7" name="Группа 126"/>
          <p:cNvGrpSpPr/>
          <p:nvPr/>
        </p:nvGrpSpPr>
        <p:grpSpPr>
          <a:xfrm>
            <a:off x="5241719" y="5783786"/>
            <a:ext cx="829192" cy="145691"/>
            <a:chOff x="4800372" y="271747"/>
            <a:chExt cx="806733" cy="148083"/>
          </a:xfrm>
        </p:grpSpPr>
        <p:sp>
          <p:nvSpPr>
            <p:cNvPr id="128" name="5-конечная звезда 127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5-конечная звезда 128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0" name="5-конечная звезда 129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5-конечная звезда 130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2" name="Группа 131"/>
          <p:cNvGrpSpPr/>
          <p:nvPr/>
        </p:nvGrpSpPr>
        <p:grpSpPr>
          <a:xfrm>
            <a:off x="8126669" y="5744736"/>
            <a:ext cx="829192" cy="145691"/>
            <a:chOff x="4800372" y="271747"/>
            <a:chExt cx="806733" cy="148083"/>
          </a:xfrm>
        </p:grpSpPr>
        <p:sp>
          <p:nvSpPr>
            <p:cNvPr id="133" name="5-конечная звезда 132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5" name="5-конечная звезда 134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5-конечная звезда 135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86483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3820" y="0"/>
            <a:ext cx="914018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3184942"/>
              </p:ext>
            </p:extLst>
          </p:nvPr>
        </p:nvGraphicFramePr>
        <p:xfrm>
          <a:off x="11782" y="581323"/>
          <a:ext cx="9132217" cy="63199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6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6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19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64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37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19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96494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996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*100 (%)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КР=ФБ/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 100 (%)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2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"Поликлиника №3"г.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8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"Поликлиника № 4 г.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Костанайская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Рудненская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4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Кызылординская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№1"Управления здравоохранения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Кызылординской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11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Кызылординская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 " Городская поликлиника №2" управления здравоохранения  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Кызылординской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 переименован на ТОО "ALEXEY SULTAN AKHMET"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734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Кызылординская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№3" управления здравоохранения  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Кызылординской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734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Кызылординская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№4" управления здравоохранения  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Кызылординской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282420"/>
                  </a:ext>
                </a:extLst>
              </a:tr>
              <a:tr h="573277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8207108" y="2462984"/>
            <a:ext cx="664210" cy="150896"/>
            <a:chOff x="6236568" y="276066"/>
            <a:chExt cx="582325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8" name="Группа 137"/>
          <p:cNvGrpSpPr/>
          <p:nvPr/>
        </p:nvGrpSpPr>
        <p:grpSpPr>
          <a:xfrm>
            <a:off x="5321928" y="2060848"/>
            <a:ext cx="664210" cy="150896"/>
            <a:chOff x="6236568" y="276066"/>
            <a:chExt cx="582325" cy="148083"/>
          </a:xfrm>
        </p:grpSpPr>
        <p:sp>
          <p:nvSpPr>
            <p:cNvPr id="139" name="5-конечная звезда 13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5-конечная звезда 13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5-конечная звезда 14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2" name="Группа 141"/>
          <p:cNvGrpSpPr/>
          <p:nvPr/>
        </p:nvGrpSpPr>
        <p:grpSpPr>
          <a:xfrm>
            <a:off x="8207108" y="2056855"/>
            <a:ext cx="664210" cy="150896"/>
            <a:chOff x="6236570" y="276066"/>
            <a:chExt cx="582323" cy="148084"/>
          </a:xfrm>
        </p:grpSpPr>
        <p:sp>
          <p:nvSpPr>
            <p:cNvPr id="143" name="5-конечная звезда 142"/>
            <p:cNvSpPr/>
            <p:nvPr/>
          </p:nvSpPr>
          <p:spPr>
            <a:xfrm>
              <a:off x="6236570" y="27606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5-конечная звезда 14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0" name="Группа 149"/>
          <p:cNvGrpSpPr/>
          <p:nvPr/>
        </p:nvGrpSpPr>
        <p:grpSpPr>
          <a:xfrm>
            <a:off x="5325822" y="3393514"/>
            <a:ext cx="664210" cy="150896"/>
            <a:chOff x="6236568" y="276066"/>
            <a:chExt cx="582325" cy="148083"/>
          </a:xfrm>
        </p:grpSpPr>
        <p:sp>
          <p:nvSpPr>
            <p:cNvPr id="151" name="5-конечная звезда 15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5-конечная звезда 15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5-конечная звезда 15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4" name="Группа 153"/>
          <p:cNvGrpSpPr/>
          <p:nvPr/>
        </p:nvGrpSpPr>
        <p:grpSpPr>
          <a:xfrm>
            <a:off x="8309829" y="2841515"/>
            <a:ext cx="465909" cy="128906"/>
            <a:chOff x="7472157" y="269324"/>
            <a:chExt cx="365246" cy="148082"/>
          </a:xfrm>
        </p:grpSpPr>
        <p:sp>
          <p:nvSpPr>
            <p:cNvPr id="155" name="5-конечная звезда 15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5-конечная звезда 15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5317019" y="4221088"/>
            <a:ext cx="664210" cy="150896"/>
            <a:chOff x="6236568" y="276066"/>
            <a:chExt cx="582325" cy="148083"/>
          </a:xfrm>
        </p:grpSpPr>
        <p:sp>
          <p:nvSpPr>
            <p:cNvPr id="56" name="5-конечная звезда 5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5-конечная звезда 5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8163071" y="4221086"/>
            <a:ext cx="664210" cy="150896"/>
            <a:chOff x="6236568" y="276066"/>
            <a:chExt cx="582325" cy="148083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8161431" y="5085186"/>
            <a:ext cx="664210" cy="150896"/>
            <a:chOff x="6236568" y="276066"/>
            <a:chExt cx="582325" cy="148083"/>
          </a:xfrm>
        </p:grpSpPr>
        <p:sp>
          <p:nvSpPr>
            <p:cNvPr id="72" name="5-конечная звезда 7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5317019" y="5085184"/>
            <a:ext cx="664210" cy="150896"/>
            <a:chOff x="6236568" y="276066"/>
            <a:chExt cx="582325" cy="148083"/>
          </a:xfrm>
        </p:grpSpPr>
        <p:sp>
          <p:nvSpPr>
            <p:cNvPr id="76" name="5-конечная звезда 7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8161106" y="5802662"/>
            <a:ext cx="664210" cy="150896"/>
            <a:chOff x="6236568" y="276066"/>
            <a:chExt cx="582325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86"/>
          <p:cNvGrpSpPr/>
          <p:nvPr/>
        </p:nvGrpSpPr>
        <p:grpSpPr>
          <a:xfrm>
            <a:off x="5095047" y="2457716"/>
            <a:ext cx="1068903" cy="116437"/>
            <a:chOff x="3405227" y="254701"/>
            <a:chExt cx="1022757" cy="198726"/>
          </a:xfrm>
        </p:grpSpPr>
        <p:sp>
          <p:nvSpPr>
            <p:cNvPr id="88" name="5-конечная звезда 87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5-конечная звезда 90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5-конечная звезда 91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3" name="Группа 92"/>
          <p:cNvGrpSpPr/>
          <p:nvPr/>
        </p:nvGrpSpPr>
        <p:grpSpPr>
          <a:xfrm>
            <a:off x="5243007" y="2841515"/>
            <a:ext cx="829192" cy="145691"/>
            <a:chOff x="4800372" y="271747"/>
            <a:chExt cx="806733" cy="148083"/>
          </a:xfrm>
        </p:grpSpPr>
        <p:sp>
          <p:nvSpPr>
            <p:cNvPr id="94" name="5-конечная звезда 9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5-конечная звезда 9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5-конечная звезда 9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8" name="Группа 97"/>
          <p:cNvGrpSpPr/>
          <p:nvPr/>
        </p:nvGrpSpPr>
        <p:grpSpPr>
          <a:xfrm>
            <a:off x="8116496" y="3385988"/>
            <a:ext cx="829192" cy="145691"/>
            <a:chOff x="4800372" y="271747"/>
            <a:chExt cx="806733" cy="148083"/>
          </a:xfrm>
        </p:grpSpPr>
        <p:sp>
          <p:nvSpPr>
            <p:cNvPr id="99" name="5-конечная звезда 98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5-конечная звезда 9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5-конечная звезда 10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3" name="Группа 102"/>
          <p:cNvGrpSpPr/>
          <p:nvPr/>
        </p:nvGrpSpPr>
        <p:grpSpPr>
          <a:xfrm>
            <a:off x="5222555" y="5805264"/>
            <a:ext cx="829192" cy="145691"/>
            <a:chOff x="4800372" y="271747"/>
            <a:chExt cx="806733" cy="148083"/>
          </a:xfrm>
        </p:grpSpPr>
        <p:sp>
          <p:nvSpPr>
            <p:cNvPr id="104" name="5-конечная звезда 103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5-конечная звезда 104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7" name="5-конечная звезда 106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95696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-55746" y="0"/>
            <a:ext cx="9199745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129155"/>
              </p:ext>
            </p:extLst>
          </p:nvPr>
        </p:nvGraphicFramePr>
        <p:xfrm>
          <a:off x="-30287" y="527499"/>
          <a:ext cx="9174285" cy="63305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1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5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1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8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7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18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58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77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52660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1095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87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Кызылординская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№5" управления здравоохранения  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Кызылординской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28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Кызылординская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№6" управления здравоохранения  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Кызылординской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Кызылординская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ТОО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Сеним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Мангистауская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Актауская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№1"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9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Мангистауская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Актауская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№2"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5098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Мангистауская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Жанаозенская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№1"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5098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Мангистауская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Жанаозенская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№2"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282420"/>
                  </a:ext>
                </a:extLst>
              </a:tr>
              <a:tr h="509889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150" name="Группа 149"/>
          <p:cNvGrpSpPr/>
          <p:nvPr/>
        </p:nvGrpSpPr>
        <p:grpSpPr>
          <a:xfrm>
            <a:off x="5277700" y="3356992"/>
            <a:ext cx="664210" cy="150896"/>
            <a:chOff x="6236568" y="276066"/>
            <a:chExt cx="582325" cy="148083"/>
          </a:xfrm>
        </p:grpSpPr>
        <p:sp>
          <p:nvSpPr>
            <p:cNvPr id="151" name="5-конечная звезда 15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5-конечная звезда 15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5-конечная звезда 15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8171079" y="2453169"/>
            <a:ext cx="664210" cy="150896"/>
            <a:chOff x="6236568" y="276066"/>
            <a:chExt cx="582325" cy="148083"/>
          </a:xfrm>
        </p:grpSpPr>
        <p:sp>
          <p:nvSpPr>
            <p:cNvPr id="56" name="5-конечная звезда 5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5-конечная звезда 5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8088588" y="3351364"/>
            <a:ext cx="829192" cy="145691"/>
            <a:chOff x="4800372" y="271747"/>
            <a:chExt cx="806733" cy="148083"/>
          </a:xfrm>
        </p:grpSpPr>
        <p:sp>
          <p:nvSpPr>
            <p:cNvPr id="60" name="5-конечная звезда 5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8174649" y="4077074"/>
            <a:ext cx="664210" cy="150896"/>
            <a:chOff x="6236568" y="276066"/>
            <a:chExt cx="582325" cy="148083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5277700" y="4077072"/>
            <a:ext cx="664210" cy="150896"/>
            <a:chOff x="6236568" y="276066"/>
            <a:chExt cx="582325" cy="148083"/>
          </a:xfrm>
        </p:grpSpPr>
        <p:sp>
          <p:nvSpPr>
            <p:cNvPr id="72" name="5-конечная звезда 7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8162600" y="4996508"/>
            <a:ext cx="664210" cy="150896"/>
            <a:chOff x="6236568" y="276066"/>
            <a:chExt cx="582325" cy="148083"/>
          </a:xfrm>
        </p:grpSpPr>
        <p:sp>
          <p:nvSpPr>
            <p:cNvPr id="76" name="5-конечная звезда 7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8162600" y="4537939"/>
            <a:ext cx="664210" cy="150896"/>
            <a:chOff x="6236568" y="276066"/>
            <a:chExt cx="582325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3" name="Группа 82"/>
          <p:cNvGrpSpPr/>
          <p:nvPr/>
        </p:nvGrpSpPr>
        <p:grpSpPr>
          <a:xfrm>
            <a:off x="8156867" y="5492337"/>
            <a:ext cx="664210" cy="150896"/>
            <a:chOff x="6236568" y="276066"/>
            <a:chExt cx="582325" cy="148083"/>
          </a:xfrm>
        </p:grpSpPr>
        <p:sp>
          <p:nvSpPr>
            <p:cNvPr id="84" name="5-конечная звезда 8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5-конечная звезда 8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5075353" y="2492896"/>
            <a:ext cx="1068903" cy="116437"/>
            <a:chOff x="3405227" y="254701"/>
            <a:chExt cx="1022757" cy="198726"/>
          </a:xfrm>
        </p:grpSpPr>
        <p:sp>
          <p:nvSpPr>
            <p:cNvPr id="93" name="5-конечная звезда 9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5-конечная звезда 9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5-конечная звезда 9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5-конечная звезда 9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8" name="5-конечная звезда 97"/>
          <p:cNvSpPr/>
          <p:nvPr/>
        </p:nvSpPr>
        <p:spPr>
          <a:xfrm>
            <a:off x="5509454" y="4537939"/>
            <a:ext cx="192331" cy="12312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99" name="Группа 98"/>
          <p:cNvGrpSpPr/>
          <p:nvPr/>
        </p:nvGrpSpPr>
        <p:grpSpPr>
          <a:xfrm>
            <a:off x="5388216" y="5018498"/>
            <a:ext cx="465909" cy="128906"/>
            <a:chOff x="7472157" y="269324"/>
            <a:chExt cx="365246" cy="148082"/>
          </a:xfrm>
        </p:grpSpPr>
        <p:sp>
          <p:nvSpPr>
            <p:cNvPr id="100" name="5-конечная звезда 9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5-конечная звезда 10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2" name="5-конечная звезда 101"/>
          <p:cNvSpPr/>
          <p:nvPr/>
        </p:nvSpPr>
        <p:spPr>
          <a:xfrm>
            <a:off x="5513640" y="5506221"/>
            <a:ext cx="192331" cy="12312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3" name="Группа 102"/>
          <p:cNvGrpSpPr/>
          <p:nvPr/>
        </p:nvGrpSpPr>
        <p:grpSpPr>
          <a:xfrm>
            <a:off x="5288896" y="5980813"/>
            <a:ext cx="664210" cy="150896"/>
            <a:chOff x="6236568" y="276066"/>
            <a:chExt cx="582325" cy="148083"/>
          </a:xfrm>
        </p:grpSpPr>
        <p:sp>
          <p:nvSpPr>
            <p:cNvPr id="104" name="5-конечная звезда 10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5-конечная звезда 10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7" name="Группа 106"/>
          <p:cNvGrpSpPr/>
          <p:nvPr/>
        </p:nvGrpSpPr>
        <p:grpSpPr>
          <a:xfrm>
            <a:off x="8286991" y="6002803"/>
            <a:ext cx="465909" cy="128906"/>
            <a:chOff x="7472157" y="269324"/>
            <a:chExt cx="365246" cy="148082"/>
          </a:xfrm>
        </p:grpSpPr>
        <p:sp>
          <p:nvSpPr>
            <p:cNvPr id="108" name="5-конечная звезда 107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5-конечная звезда 108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550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2441794"/>
              </p:ext>
            </p:extLst>
          </p:nvPr>
        </p:nvGraphicFramePr>
        <p:xfrm>
          <a:off x="0" y="548680"/>
          <a:ext cx="9108502" cy="6309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1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0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11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14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87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76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37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4874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20715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172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Павлодарская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 «Поликлиника №1 г. Павлодара»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740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6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Павлодарская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"Поликлиника №2 г. Павлодара"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76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Павлодарская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 «Поликлиника №3 г. Павлодара»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6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Павлодарская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"Поликлиника №4 города Павлодара"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Павлодарская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"Поликлиника №5 г. Павлодара"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4708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Павлодарская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"Поликлиника№1 г. Экибастуз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5376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Павлодарская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"Поликлиника №2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г.Экибастуза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282420"/>
                  </a:ext>
                </a:extLst>
              </a:tr>
              <a:tr h="5376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Павлодарская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"Поликлиника №3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г.Экибастуза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237189"/>
                  </a:ext>
                </a:extLst>
              </a:tr>
              <a:tr h="537619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150" name="Группа 149"/>
          <p:cNvGrpSpPr/>
          <p:nvPr/>
        </p:nvGrpSpPr>
        <p:grpSpPr>
          <a:xfrm>
            <a:off x="5278677" y="2900219"/>
            <a:ext cx="664210" cy="150896"/>
            <a:chOff x="6236568" y="276066"/>
            <a:chExt cx="582325" cy="148083"/>
          </a:xfrm>
        </p:grpSpPr>
        <p:sp>
          <p:nvSpPr>
            <p:cNvPr id="151" name="5-конечная звезда 15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5-конечная звезда 15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5-конечная звезда 15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8158080" y="2906071"/>
            <a:ext cx="664210" cy="150896"/>
            <a:chOff x="6236568" y="276066"/>
            <a:chExt cx="582325" cy="148083"/>
          </a:xfrm>
        </p:grpSpPr>
        <p:sp>
          <p:nvSpPr>
            <p:cNvPr id="56" name="5-конечная звезда 5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5-конечная звезда 5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8075589" y="2317666"/>
            <a:ext cx="829192" cy="145691"/>
            <a:chOff x="4800372" y="271747"/>
            <a:chExt cx="806733" cy="148083"/>
          </a:xfrm>
        </p:grpSpPr>
        <p:sp>
          <p:nvSpPr>
            <p:cNvPr id="60" name="5-конечная звезда 5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8147072" y="4903533"/>
            <a:ext cx="664210" cy="150896"/>
            <a:chOff x="6236568" y="276066"/>
            <a:chExt cx="582325" cy="148083"/>
          </a:xfrm>
        </p:grpSpPr>
        <p:sp>
          <p:nvSpPr>
            <p:cNvPr id="72" name="5-конечная звезда 7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5282247" y="4414584"/>
            <a:ext cx="664210" cy="150896"/>
            <a:chOff x="6236568" y="276066"/>
            <a:chExt cx="582325" cy="148083"/>
          </a:xfrm>
        </p:grpSpPr>
        <p:sp>
          <p:nvSpPr>
            <p:cNvPr id="76" name="5-конечная звезда 7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8158080" y="4429571"/>
            <a:ext cx="664210" cy="150896"/>
            <a:chOff x="6236568" y="276066"/>
            <a:chExt cx="582325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7948295" y="3445847"/>
            <a:ext cx="1068903" cy="116437"/>
            <a:chOff x="3405227" y="254701"/>
            <a:chExt cx="1022757" cy="198726"/>
          </a:xfrm>
        </p:grpSpPr>
        <p:sp>
          <p:nvSpPr>
            <p:cNvPr id="93" name="5-конечная звезда 9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5-конечная звезда 9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5-конечная звезда 9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5-конечная звезда 9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9" name="Группа 98"/>
          <p:cNvGrpSpPr/>
          <p:nvPr/>
        </p:nvGrpSpPr>
        <p:grpSpPr>
          <a:xfrm>
            <a:off x="5402100" y="2348880"/>
            <a:ext cx="465909" cy="128906"/>
            <a:chOff x="7472157" y="269324"/>
            <a:chExt cx="365246" cy="148082"/>
          </a:xfrm>
        </p:grpSpPr>
        <p:sp>
          <p:nvSpPr>
            <p:cNvPr id="100" name="5-конечная звезда 9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5-конечная звезда 10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5398422" y="3445846"/>
            <a:ext cx="465909" cy="128906"/>
            <a:chOff x="7472157" y="269324"/>
            <a:chExt cx="365246" cy="148082"/>
          </a:xfrm>
        </p:grpSpPr>
        <p:sp>
          <p:nvSpPr>
            <p:cNvPr id="65" name="5-конечная звезда 6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86"/>
          <p:cNvGrpSpPr/>
          <p:nvPr/>
        </p:nvGrpSpPr>
        <p:grpSpPr>
          <a:xfrm>
            <a:off x="5380127" y="3923480"/>
            <a:ext cx="465909" cy="128906"/>
            <a:chOff x="7472157" y="269324"/>
            <a:chExt cx="365246" cy="148082"/>
          </a:xfrm>
        </p:grpSpPr>
        <p:sp>
          <p:nvSpPr>
            <p:cNvPr id="88" name="5-конечная звезда 87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0" name="Группа 89"/>
          <p:cNvGrpSpPr/>
          <p:nvPr/>
        </p:nvGrpSpPr>
        <p:grpSpPr>
          <a:xfrm>
            <a:off x="8068151" y="3923481"/>
            <a:ext cx="829192" cy="145691"/>
            <a:chOff x="4800372" y="271747"/>
            <a:chExt cx="806733" cy="148083"/>
          </a:xfrm>
        </p:grpSpPr>
        <p:sp>
          <p:nvSpPr>
            <p:cNvPr id="91" name="5-конечная звезда 90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1" name="5-конечная звезда 11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2" name="5-конечная звезда 11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3" name="Группа 112"/>
          <p:cNvGrpSpPr/>
          <p:nvPr/>
        </p:nvGrpSpPr>
        <p:grpSpPr>
          <a:xfrm>
            <a:off x="5390598" y="4914528"/>
            <a:ext cx="465909" cy="128906"/>
            <a:chOff x="7472157" y="269324"/>
            <a:chExt cx="365246" cy="148082"/>
          </a:xfrm>
        </p:grpSpPr>
        <p:sp>
          <p:nvSpPr>
            <p:cNvPr id="114" name="5-конечная звезда 11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5-конечная звезда 11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6" name="Группа 115"/>
          <p:cNvGrpSpPr/>
          <p:nvPr/>
        </p:nvGrpSpPr>
        <p:grpSpPr>
          <a:xfrm>
            <a:off x="5079716" y="5446791"/>
            <a:ext cx="1068903" cy="116437"/>
            <a:chOff x="3405227" y="254701"/>
            <a:chExt cx="1022757" cy="198726"/>
          </a:xfrm>
        </p:grpSpPr>
        <p:sp>
          <p:nvSpPr>
            <p:cNvPr id="117" name="5-конечная звезда 116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5-конечная звезда 117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9" name="5-конечная звезда 118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0" name="5-конечная звезда 119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5-конечная звезда 120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2" name="Группа 121"/>
          <p:cNvGrpSpPr/>
          <p:nvPr/>
        </p:nvGrpSpPr>
        <p:grpSpPr>
          <a:xfrm>
            <a:off x="8154510" y="5432195"/>
            <a:ext cx="664210" cy="150896"/>
            <a:chOff x="6236568" y="276066"/>
            <a:chExt cx="582325" cy="148083"/>
          </a:xfrm>
        </p:grpSpPr>
        <p:sp>
          <p:nvSpPr>
            <p:cNvPr id="123" name="5-конечная звезда 12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4" name="5-конечная звезда 12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5-конечная звезда 12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6" name="Группа 125"/>
          <p:cNvGrpSpPr/>
          <p:nvPr/>
        </p:nvGrpSpPr>
        <p:grpSpPr>
          <a:xfrm>
            <a:off x="8138594" y="5917573"/>
            <a:ext cx="664210" cy="150896"/>
            <a:chOff x="6236568" y="276066"/>
            <a:chExt cx="582325" cy="148083"/>
          </a:xfrm>
        </p:grpSpPr>
        <p:sp>
          <p:nvSpPr>
            <p:cNvPr id="127" name="5-конечная звезда 12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5-конечная звезда 12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5-конечная звезда 12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0" name="Группа 129"/>
          <p:cNvGrpSpPr/>
          <p:nvPr/>
        </p:nvGrpSpPr>
        <p:grpSpPr>
          <a:xfrm>
            <a:off x="5203326" y="5993019"/>
            <a:ext cx="829192" cy="145691"/>
            <a:chOff x="4800372" y="271747"/>
            <a:chExt cx="806733" cy="148083"/>
          </a:xfrm>
        </p:grpSpPr>
        <p:sp>
          <p:nvSpPr>
            <p:cNvPr id="131" name="5-конечная звезда 130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5-конечная звезда 131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5-конечная звезда 132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9159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1719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0204826"/>
              </p:ext>
            </p:extLst>
          </p:nvPr>
        </p:nvGraphicFramePr>
        <p:xfrm>
          <a:off x="0" y="548680"/>
          <a:ext cx="9144000" cy="6264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9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49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3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99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23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36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32914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2138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1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наПХВ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" Городская поликлиника№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г. Петропавловск"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СКО УЗ СКО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80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наПХВ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" Городская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поликлиника №2 г. Петропавловск"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СКО УЗ СКО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25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наПХВ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" Городская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поликлиника №3г. Петропавловск 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СКО УЗ СКО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205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0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СКО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ЧНУ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Денсаулык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8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Шымкентская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центральная поликлиника"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496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Шымкентская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№1"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496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Шымкентская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№2"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282420"/>
                  </a:ext>
                </a:extLst>
              </a:tr>
              <a:tr h="4962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Шымкентская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№3"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536692"/>
                  </a:ext>
                </a:extLst>
              </a:tr>
              <a:tr h="496280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55" name="Группа 54"/>
          <p:cNvGrpSpPr/>
          <p:nvPr/>
        </p:nvGrpSpPr>
        <p:grpSpPr>
          <a:xfrm>
            <a:off x="8188010" y="2345444"/>
            <a:ext cx="664210" cy="150896"/>
            <a:chOff x="6236568" y="276066"/>
            <a:chExt cx="582325" cy="148083"/>
          </a:xfrm>
        </p:grpSpPr>
        <p:sp>
          <p:nvSpPr>
            <p:cNvPr id="56" name="5-конечная звезда 5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5-конечная звезда 5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5228966" y="3645024"/>
            <a:ext cx="829192" cy="145691"/>
            <a:chOff x="4800372" y="271747"/>
            <a:chExt cx="806733" cy="148083"/>
          </a:xfrm>
        </p:grpSpPr>
        <p:sp>
          <p:nvSpPr>
            <p:cNvPr id="60" name="5-конечная звезда 5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8183003" y="2994846"/>
            <a:ext cx="664210" cy="150896"/>
            <a:chOff x="6236568" y="276066"/>
            <a:chExt cx="582325" cy="148083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5302397" y="2345442"/>
            <a:ext cx="664210" cy="150896"/>
            <a:chOff x="6236568" y="276066"/>
            <a:chExt cx="582325" cy="148083"/>
          </a:xfrm>
        </p:grpSpPr>
        <p:sp>
          <p:nvSpPr>
            <p:cNvPr id="72" name="5-конечная звезда 7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5277700" y="2994844"/>
            <a:ext cx="664210" cy="150896"/>
            <a:chOff x="6236568" y="276066"/>
            <a:chExt cx="582325" cy="148083"/>
          </a:xfrm>
        </p:grpSpPr>
        <p:sp>
          <p:nvSpPr>
            <p:cNvPr id="76" name="5-конечная звезда 7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8183003" y="3645026"/>
            <a:ext cx="664210" cy="150896"/>
            <a:chOff x="6236568" y="276066"/>
            <a:chExt cx="582325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3" name="Группа 82"/>
          <p:cNvGrpSpPr/>
          <p:nvPr/>
        </p:nvGrpSpPr>
        <p:grpSpPr>
          <a:xfrm>
            <a:off x="8159371" y="4483341"/>
            <a:ext cx="664210" cy="150896"/>
            <a:chOff x="6236568" y="276066"/>
            <a:chExt cx="582325" cy="148083"/>
          </a:xfrm>
        </p:grpSpPr>
        <p:sp>
          <p:nvSpPr>
            <p:cNvPr id="84" name="5-конечная звезда 8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5-конечная звезда 8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9" name="Группа 98"/>
          <p:cNvGrpSpPr/>
          <p:nvPr/>
        </p:nvGrpSpPr>
        <p:grpSpPr>
          <a:xfrm>
            <a:off x="8254761" y="4084504"/>
            <a:ext cx="465909" cy="128906"/>
            <a:chOff x="7472157" y="269324"/>
            <a:chExt cx="365246" cy="148082"/>
          </a:xfrm>
        </p:grpSpPr>
        <p:sp>
          <p:nvSpPr>
            <p:cNvPr id="100" name="5-конечная звезда 9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5-конечная звезда 10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3" name="Группа 102"/>
          <p:cNvGrpSpPr/>
          <p:nvPr/>
        </p:nvGrpSpPr>
        <p:grpSpPr>
          <a:xfrm>
            <a:off x="5302397" y="4483343"/>
            <a:ext cx="664210" cy="150896"/>
            <a:chOff x="6236568" y="276066"/>
            <a:chExt cx="582325" cy="148083"/>
          </a:xfrm>
        </p:grpSpPr>
        <p:sp>
          <p:nvSpPr>
            <p:cNvPr id="104" name="5-конечная звезда 10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5-конечная звезда 10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5198779" y="4084504"/>
            <a:ext cx="829192" cy="145691"/>
            <a:chOff x="4800372" y="271747"/>
            <a:chExt cx="806733" cy="148083"/>
          </a:xfrm>
        </p:grpSpPr>
        <p:sp>
          <p:nvSpPr>
            <p:cNvPr id="65" name="5-конечная звезда 6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5-конечная звезда 86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5-конечная звезда 87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9" name="Группа 88"/>
          <p:cNvGrpSpPr/>
          <p:nvPr/>
        </p:nvGrpSpPr>
        <p:grpSpPr>
          <a:xfrm>
            <a:off x="5302397" y="4952607"/>
            <a:ext cx="664210" cy="150896"/>
            <a:chOff x="6236568" y="276066"/>
            <a:chExt cx="582325" cy="148083"/>
          </a:xfrm>
        </p:grpSpPr>
        <p:sp>
          <p:nvSpPr>
            <p:cNvPr id="90" name="5-конечная звезда 8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5-конечная звезда 9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1" name="Группа 110"/>
          <p:cNvGrpSpPr/>
          <p:nvPr/>
        </p:nvGrpSpPr>
        <p:grpSpPr>
          <a:xfrm>
            <a:off x="8098729" y="4957812"/>
            <a:ext cx="829192" cy="145691"/>
            <a:chOff x="4800372" y="271747"/>
            <a:chExt cx="806733" cy="148083"/>
          </a:xfrm>
        </p:grpSpPr>
        <p:sp>
          <p:nvSpPr>
            <p:cNvPr id="112" name="5-конечная звезда 11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3" name="5-конечная звезда 11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4" name="5-конечная звезда 11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5" name="5-конечная звезда 11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6" name="Группа 115"/>
          <p:cNvGrpSpPr/>
          <p:nvPr/>
        </p:nvGrpSpPr>
        <p:grpSpPr>
          <a:xfrm>
            <a:off x="5429434" y="5503452"/>
            <a:ext cx="465909" cy="128906"/>
            <a:chOff x="7472157" y="269324"/>
            <a:chExt cx="365246" cy="148082"/>
          </a:xfrm>
        </p:grpSpPr>
        <p:sp>
          <p:nvSpPr>
            <p:cNvPr id="117" name="5-конечная звезда 11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5-конечная звезда 11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9" name="Группа 118"/>
          <p:cNvGrpSpPr/>
          <p:nvPr/>
        </p:nvGrpSpPr>
        <p:grpSpPr>
          <a:xfrm>
            <a:off x="8186573" y="5492456"/>
            <a:ext cx="664210" cy="150896"/>
            <a:chOff x="6236568" y="276066"/>
            <a:chExt cx="582325" cy="148083"/>
          </a:xfrm>
        </p:grpSpPr>
        <p:sp>
          <p:nvSpPr>
            <p:cNvPr id="120" name="5-конечная звезда 11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5-конечная звезда 12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5-конечная звезда 12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3" name="Группа 122"/>
          <p:cNvGrpSpPr/>
          <p:nvPr/>
        </p:nvGrpSpPr>
        <p:grpSpPr>
          <a:xfrm>
            <a:off x="5424057" y="6024451"/>
            <a:ext cx="465909" cy="128906"/>
            <a:chOff x="7472157" y="269324"/>
            <a:chExt cx="365246" cy="148082"/>
          </a:xfrm>
        </p:grpSpPr>
        <p:sp>
          <p:nvSpPr>
            <p:cNvPr id="124" name="5-конечная звезда 12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5-конечная звезда 12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6" name="Группа 125"/>
          <p:cNvGrpSpPr/>
          <p:nvPr/>
        </p:nvGrpSpPr>
        <p:grpSpPr>
          <a:xfrm>
            <a:off x="8268706" y="5961730"/>
            <a:ext cx="465909" cy="128906"/>
            <a:chOff x="7472157" y="269324"/>
            <a:chExt cx="365246" cy="148082"/>
          </a:xfrm>
        </p:grpSpPr>
        <p:sp>
          <p:nvSpPr>
            <p:cNvPr id="127" name="5-конечная звезда 12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8" name="5-конечная звезда 12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925138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5048141"/>
              </p:ext>
            </p:extLst>
          </p:nvPr>
        </p:nvGraphicFramePr>
        <p:xfrm>
          <a:off x="-2792" y="513690"/>
          <a:ext cx="9111296" cy="6344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7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1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1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9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7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6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491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39255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  <a:endParaRPr lang="ru-RU" sz="11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866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63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Шымкентская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№4"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2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Шымкентская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№5"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7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Шымкентская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№6"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Шымкентская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№7"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91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Шымкентская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№8"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497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Шымкентская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№9"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497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Шымкентская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№10"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282420"/>
                  </a:ext>
                </a:extLst>
              </a:tr>
              <a:tr h="4971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Шымкентская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№11"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536692"/>
                  </a:ext>
                </a:extLst>
              </a:tr>
              <a:tr h="497193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67" name="Группа 66"/>
          <p:cNvGrpSpPr/>
          <p:nvPr/>
        </p:nvGrpSpPr>
        <p:grpSpPr>
          <a:xfrm>
            <a:off x="8188376" y="2377744"/>
            <a:ext cx="664210" cy="150896"/>
            <a:chOff x="6236568" y="276066"/>
            <a:chExt cx="582325" cy="148083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5265306" y="2996540"/>
            <a:ext cx="664210" cy="150896"/>
            <a:chOff x="6236568" y="276066"/>
            <a:chExt cx="582325" cy="148083"/>
          </a:xfrm>
        </p:grpSpPr>
        <p:sp>
          <p:nvSpPr>
            <p:cNvPr id="76" name="5-конечная звезда 7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8177869" y="3584006"/>
            <a:ext cx="664210" cy="150896"/>
            <a:chOff x="6236568" y="276066"/>
            <a:chExt cx="582325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3" name="Группа 82"/>
          <p:cNvGrpSpPr/>
          <p:nvPr/>
        </p:nvGrpSpPr>
        <p:grpSpPr>
          <a:xfrm>
            <a:off x="8180637" y="4090469"/>
            <a:ext cx="664210" cy="150896"/>
            <a:chOff x="6236568" y="276066"/>
            <a:chExt cx="582325" cy="148083"/>
          </a:xfrm>
        </p:grpSpPr>
        <p:sp>
          <p:nvSpPr>
            <p:cNvPr id="84" name="5-конечная звезда 8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5-конечная звезда 8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3" name="Группа 102"/>
          <p:cNvGrpSpPr/>
          <p:nvPr/>
        </p:nvGrpSpPr>
        <p:grpSpPr>
          <a:xfrm>
            <a:off x="5268876" y="3625958"/>
            <a:ext cx="664210" cy="150896"/>
            <a:chOff x="6236568" y="276066"/>
            <a:chExt cx="582325" cy="148083"/>
          </a:xfrm>
        </p:grpSpPr>
        <p:sp>
          <p:nvSpPr>
            <p:cNvPr id="104" name="5-конечная звезда 10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5-конечная звезда 10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6" name="5-конечная звезда 10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6" name="Группа 115"/>
          <p:cNvGrpSpPr/>
          <p:nvPr/>
        </p:nvGrpSpPr>
        <p:grpSpPr>
          <a:xfrm>
            <a:off x="5393867" y="2367432"/>
            <a:ext cx="465909" cy="128906"/>
            <a:chOff x="7472157" y="269324"/>
            <a:chExt cx="365246" cy="148082"/>
          </a:xfrm>
        </p:grpSpPr>
        <p:sp>
          <p:nvSpPr>
            <p:cNvPr id="117" name="5-конечная звезда 11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5-конечная звезда 11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9" name="Группа 118"/>
          <p:cNvGrpSpPr/>
          <p:nvPr/>
        </p:nvGrpSpPr>
        <p:grpSpPr>
          <a:xfrm>
            <a:off x="8171112" y="4530753"/>
            <a:ext cx="664210" cy="150896"/>
            <a:chOff x="6236568" y="276066"/>
            <a:chExt cx="582325" cy="148083"/>
          </a:xfrm>
        </p:grpSpPr>
        <p:sp>
          <p:nvSpPr>
            <p:cNvPr id="120" name="5-конечная звезда 11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1" name="5-конечная звезда 12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2" name="5-конечная звезда 12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3" name="Группа 122"/>
          <p:cNvGrpSpPr/>
          <p:nvPr/>
        </p:nvGrpSpPr>
        <p:grpSpPr>
          <a:xfrm>
            <a:off x="5407265" y="4077072"/>
            <a:ext cx="465909" cy="128906"/>
            <a:chOff x="7472157" y="269324"/>
            <a:chExt cx="365246" cy="148082"/>
          </a:xfrm>
        </p:grpSpPr>
        <p:sp>
          <p:nvSpPr>
            <p:cNvPr id="124" name="5-конечная звезда 12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5" name="5-конечная звезда 12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8191946" y="5012932"/>
            <a:ext cx="664210" cy="150896"/>
            <a:chOff x="6236568" y="276066"/>
            <a:chExt cx="582325" cy="148083"/>
          </a:xfrm>
        </p:grpSpPr>
        <p:sp>
          <p:nvSpPr>
            <p:cNvPr id="93" name="5-конечная звезда 9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5-конечная звезда 9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5-конечная звезда 9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6" name="Группа 95"/>
          <p:cNvGrpSpPr/>
          <p:nvPr/>
        </p:nvGrpSpPr>
        <p:grpSpPr>
          <a:xfrm>
            <a:off x="8180637" y="5564549"/>
            <a:ext cx="664210" cy="150896"/>
            <a:chOff x="6236568" y="276066"/>
            <a:chExt cx="582325" cy="148083"/>
          </a:xfrm>
        </p:grpSpPr>
        <p:sp>
          <p:nvSpPr>
            <p:cNvPr id="97" name="5-конечная звезда 9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5-конечная звезда 9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2" name="5-конечная звезда 10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7" name="Группа 106"/>
          <p:cNvGrpSpPr/>
          <p:nvPr/>
        </p:nvGrpSpPr>
        <p:grpSpPr>
          <a:xfrm>
            <a:off x="8188376" y="3046847"/>
            <a:ext cx="664210" cy="150896"/>
            <a:chOff x="6236568" y="276066"/>
            <a:chExt cx="582325" cy="148083"/>
          </a:xfrm>
        </p:grpSpPr>
        <p:sp>
          <p:nvSpPr>
            <p:cNvPr id="108" name="5-конечная звезда 10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9" name="5-конечная звезда 10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9" name="5-конечная звезда 12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0" name="Группа 129"/>
          <p:cNvGrpSpPr/>
          <p:nvPr/>
        </p:nvGrpSpPr>
        <p:grpSpPr>
          <a:xfrm>
            <a:off x="8188759" y="5999757"/>
            <a:ext cx="664210" cy="150896"/>
            <a:chOff x="6236568" y="276066"/>
            <a:chExt cx="582325" cy="148083"/>
          </a:xfrm>
        </p:grpSpPr>
        <p:sp>
          <p:nvSpPr>
            <p:cNvPr id="131" name="5-конечная звезда 13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2" name="5-конечная звезда 13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3" name="5-конечная звезда 13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4" name="Группа 133"/>
          <p:cNvGrpSpPr/>
          <p:nvPr/>
        </p:nvGrpSpPr>
        <p:grpSpPr>
          <a:xfrm>
            <a:off x="5381473" y="5589240"/>
            <a:ext cx="465909" cy="128906"/>
            <a:chOff x="7472157" y="269324"/>
            <a:chExt cx="365246" cy="148082"/>
          </a:xfrm>
        </p:grpSpPr>
        <p:sp>
          <p:nvSpPr>
            <p:cNvPr id="135" name="5-конечная звезда 13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6" name="5-конечная звезда 13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7" name="Группа 136"/>
          <p:cNvGrpSpPr/>
          <p:nvPr/>
        </p:nvGrpSpPr>
        <p:grpSpPr>
          <a:xfrm>
            <a:off x="5407265" y="4530752"/>
            <a:ext cx="465909" cy="128906"/>
            <a:chOff x="7472157" y="269324"/>
            <a:chExt cx="365246" cy="148082"/>
          </a:xfrm>
        </p:grpSpPr>
        <p:sp>
          <p:nvSpPr>
            <p:cNvPr id="138" name="5-конечная звезда 137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9" name="5-конечная звезда 138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0" name="Группа 139"/>
          <p:cNvGrpSpPr/>
          <p:nvPr/>
        </p:nvGrpSpPr>
        <p:grpSpPr>
          <a:xfrm>
            <a:off x="5393867" y="5085184"/>
            <a:ext cx="465909" cy="128906"/>
            <a:chOff x="7472157" y="269324"/>
            <a:chExt cx="365246" cy="148082"/>
          </a:xfrm>
        </p:grpSpPr>
        <p:sp>
          <p:nvSpPr>
            <p:cNvPr id="141" name="5-конечная звезда 140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2" name="5-конечная звезда 141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3" name="Группа 142"/>
          <p:cNvGrpSpPr/>
          <p:nvPr/>
        </p:nvGrpSpPr>
        <p:grpSpPr>
          <a:xfrm>
            <a:off x="5284840" y="6070998"/>
            <a:ext cx="664210" cy="150896"/>
            <a:chOff x="6236568" y="276066"/>
            <a:chExt cx="582325" cy="148083"/>
          </a:xfrm>
        </p:grpSpPr>
        <p:sp>
          <p:nvSpPr>
            <p:cNvPr id="144" name="5-конечная звезда 14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5-конечная звезда 14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6" name="5-конечная звезда 14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34325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26715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42701"/>
              </p:ext>
            </p:extLst>
          </p:nvPr>
        </p:nvGraphicFramePr>
        <p:xfrm>
          <a:off x="0" y="532396"/>
          <a:ext cx="9144000" cy="6325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8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49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3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99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23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36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44482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066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Шымкентская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№12"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7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УЧРЕЖДЕНИЕ "Клиника международного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казахско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-турецкого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уневерситета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им. ходжа  Ахмета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Ясави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5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ПК "Поликлиника Чапаевка"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9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ТОО "Медицинский центр "ай-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нуры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 "Туркестанская городская поликлиника"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5439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ЮКО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ГККП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Кентауская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поликлиника"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6808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"Городская поликлиника №1" Управления здравоохранения города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282420"/>
                  </a:ext>
                </a:extLst>
              </a:tr>
              <a:tr h="680878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67" name="Группа 66"/>
          <p:cNvGrpSpPr/>
          <p:nvPr/>
        </p:nvGrpSpPr>
        <p:grpSpPr>
          <a:xfrm>
            <a:off x="8216003" y="2852937"/>
            <a:ext cx="664210" cy="150896"/>
            <a:chOff x="6236568" y="276066"/>
            <a:chExt cx="582325" cy="148083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5315926" y="3645024"/>
            <a:ext cx="664210" cy="150896"/>
            <a:chOff x="6236568" y="276066"/>
            <a:chExt cx="582325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9" name="Группа 88"/>
          <p:cNvGrpSpPr/>
          <p:nvPr/>
        </p:nvGrpSpPr>
        <p:grpSpPr>
          <a:xfrm>
            <a:off x="8186692" y="4724646"/>
            <a:ext cx="664210" cy="150896"/>
            <a:chOff x="6236568" y="276066"/>
            <a:chExt cx="582325" cy="148083"/>
          </a:xfrm>
        </p:grpSpPr>
        <p:sp>
          <p:nvSpPr>
            <p:cNvPr id="90" name="5-конечная звезда 8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5-конечная звезда 9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6" name="Группа 115"/>
          <p:cNvGrpSpPr/>
          <p:nvPr/>
        </p:nvGrpSpPr>
        <p:grpSpPr>
          <a:xfrm>
            <a:off x="5389370" y="2132856"/>
            <a:ext cx="465909" cy="128906"/>
            <a:chOff x="7472157" y="269324"/>
            <a:chExt cx="365246" cy="148082"/>
          </a:xfrm>
        </p:grpSpPr>
        <p:sp>
          <p:nvSpPr>
            <p:cNvPr id="117" name="5-конечная звезда 11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5-конечная звезда 11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8331520" y="2125468"/>
            <a:ext cx="465909" cy="128906"/>
            <a:chOff x="7472157" y="269324"/>
            <a:chExt cx="365246" cy="148082"/>
          </a:xfrm>
        </p:grpSpPr>
        <p:sp>
          <p:nvSpPr>
            <p:cNvPr id="93" name="5-конечная звезда 9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5-конечная звезда 9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5389370" y="2852936"/>
            <a:ext cx="465909" cy="128906"/>
            <a:chOff x="7472157" y="269324"/>
            <a:chExt cx="365246" cy="148082"/>
          </a:xfrm>
        </p:grpSpPr>
        <p:sp>
          <p:nvSpPr>
            <p:cNvPr id="96" name="5-конечная звезда 9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8" name="5-конечная звезда 97"/>
          <p:cNvSpPr/>
          <p:nvPr/>
        </p:nvSpPr>
        <p:spPr>
          <a:xfrm>
            <a:off x="8455594" y="3681235"/>
            <a:ext cx="192331" cy="12312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2" name="Группа 101"/>
          <p:cNvGrpSpPr/>
          <p:nvPr/>
        </p:nvGrpSpPr>
        <p:grpSpPr>
          <a:xfrm>
            <a:off x="5459537" y="4202748"/>
            <a:ext cx="465909" cy="128906"/>
            <a:chOff x="7472157" y="269324"/>
            <a:chExt cx="365246" cy="148082"/>
          </a:xfrm>
        </p:grpSpPr>
        <p:sp>
          <p:nvSpPr>
            <p:cNvPr id="107" name="5-конечная звезда 10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09" name="5-конечная звезда 108"/>
          <p:cNvSpPr/>
          <p:nvPr/>
        </p:nvSpPr>
        <p:spPr>
          <a:xfrm>
            <a:off x="8435078" y="4194661"/>
            <a:ext cx="192331" cy="12312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29" name="Группа 128"/>
          <p:cNvGrpSpPr/>
          <p:nvPr/>
        </p:nvGrpSpPr>
        <p:grpSpPr>
          <a:xfrm>
            <a:off x="5415095" y="4724645"/>
            <a:ext cx="465909" cy="128906"/>
            <a:chOff x="7472157" y="269324"/>
            <a:chExt cx="365246" cy="148082"/>
          </a:xfrm>
        </p:grpSpPr>
        <p:sp>
          <p:nvSpPr>
            <p:cNvPr id="130" name="5-конечная звезда 12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5-конечная звезда 13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2" name="Группа 131"/>
          <p:cNvGrpSpPr/>
          <p:nvPr/>
        </p:nvGrpSpPr>
        <p:grpSpPr>
          <a:xfrm>
            <a:off x="5389370" y="5260968"/>
            <a:ext cx="465909" cy="128906"/>
            <a:chOff x="7472157" y="269324"/>
            <a:chExt cx="365246" cy="148082"/>
          </a:xfrm>
        </p:grpSpPr>
        <p:sp>
          <p:nvSpPr>
            <p:cNvPr id="133" name="5-конечная звезда 13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5" name="Группа 134"/>
          <p:cNvGrpSpPr/>
          <p:nvPr/>
        </p:nvGrpSpPr>
        <p:grpSpPr>
          <a:xfrm>
            <a:off x="8289412" y="5249037"/>
            <a:ext cx="465909" cy="128906"/>
            <a:chOff x="7472157" y="269324"/>
            <a:chExt cx="365246" cy="148082"/>
          </a:xfrm>
        </p:grpSpPr>
        <p:sp>
          <p:nvSpPr>
            <p:cNvPr id="136" name="5-конечная звезда 13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5-конечная звезда 13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8" name="Группа 137"/>
          <p:cNvGrpSpPr/>
          <p:nvPr/>
        </p:nvGrpSpPr>
        <p:grpSpPr>
          <a:xfrm>
            <a:off x="5397744" y="5851025"/>
            <a:ext cx="465909" cy="128906"/>
            <a:chOff x="7472157" y="269324"/>
            <a:chExt cx="365246" cy="148082"/>
          </a:xfrm>
        </p:grpSpPr>
        <p:sp>
          <p:nvSpPr>
            <p:cNvPr id="139" name="5-конечная звезда 13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5-конечная звезда 13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1" name="Группа 140"/>
          <p:cNvGrpSpPr/>
          <p:nvPr/>
        </p:nvGrpSpPr>
        <p:grpSpPr>
          <a:xfrm>
            <a:off x="8182999" y="5904482"/>
            <a:ext cx="664210" cy="150896"/>
            <a:chOff x="6236568" y="276066"/>
            <a:chExt cx="582325" cy="148083"/>
          </a:xfrm>
        </p:grpSpPr>
        <p:sp>
          <p:nvSpPr>
            <p:cNvPr id="142" name="5-конечная звезда 14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5-конечная звезда 14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53450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4756272"/>
              </p:ext>
            </p:extLst>
          </p:nvPr>
        </p:nvGraphicFramePr>
        <p:xfrm>
          <a:off x="14833" y="476672"/>
          <a:ext cx="9129167" cy="6381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4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5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34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15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9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07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15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96038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839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поликлиника №2» Управления здравоохранения города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поликлиника №3» Управления здравоохранения города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7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поликлиника №4»  Управления здравоохранения города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75%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6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поликлиника №5»  Управления здравоохранения города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15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поликлиника №6»  Управления здравоохранения города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8163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поликлиника ветеранов отечественной войны» Управления здравоохранения г. </a:t>
                      </a:r>
                      <a:r>
                        <a:rPr lang="ru-RU" sz="105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Алматы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816311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05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05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05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9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67" name="Группа 66"/>
          <p:cNvGrpSpPr/>
          <p:nvPr/>
        </p:nvGrpSpPr>
        <p:grpSpPr>
          <a:xfrm>
            <a:off x="8219924" y="2965411"/>
            <a:ext cx="664210" cy="150896"/>
            <a:chOff x="6236568" y="276066"/>
            <a:chExt cx="582325" cy="148083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9" name="Группа 88"/>
          <p:cNvGrpSpPr/>
          <p:nvPr/>
        </p:nvGrpSpPr>
        <p:grpSpPr>
          <a:xfrm>
            <a:off x="8227065" y="4813434"/>
            <a:ext cx="664210" cy="150896"/>
            <a:chOff x="6236568" y="276066"/>
            <a:chExt cx="582325" cy="148083"/>
          </a:xfrm>
        </p:grpSpPr>
        <p:sp>
          <p:nvSpPr>
            <p:cNvPr id="90" name="5-конечная звезда 8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5-конечная звезда 9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6" name="Группа 115"/>
          <p:cNvGrpSpPr/>
          <p:nvPr/>
        </p:nvGrpSpPr>
        <p:grpSpPr>
          <a:xfrm>
            <a:off x="5451685" y="2410678"/>
            <a:ext cx="465909" cy="128906"/>
            <a:chOff x="7472157" y="269324"/>
            <a:chExt cx="365246" cy="148082"/>
          </a:xfrm>
        </p:grpSpPr>
        <p:sp>
          <p:nvSpPr>
            <p:cNvPr id="117" name="5-конечная звезда 11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5-конечная звезда 11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5451685" y="2976407"/>
            <a:ext cx="465909" cy="128906"/>
            <a:chOff x="7472157" y="269324"/>
            <a:chExt cx="365246" cy="148082"/>
          </a:xfrm>
        </p:grpSpPr>
        <p:sp>
          <p:nvSpPr>
            <p:cNvPr id="96" name="5-конечная звезда 9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2" name="Группа 101"/>
          <p:cNvGrpSpPr/>
          <p:nvPr/>
        </p:nvGrpSpPr>
        <p:grpSpPr>
          <a:xfrm>
            <a:off x="5436624" y="3596776"/>
            <a:ext cx="465909" cy="128906"/>
            <a:chOff x="7472157" y="269324"/>
            <a:chExt cx="365246" cy="148082"/>
          </a:xfrm>
        </p:grpSpPr>
        <p:sp>
          <p:nvSpPr>
            <p:cNvPr id="107" name="5-конечная звезда 10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9" name="Группа 128"/>
          <p:cNvGrpSpPr/>
          <p:nvPr/>
        </p:nvGrpSpPr>
        <p:grpSpPr>
          <a:xfrm>
            <a:off x="5461755" y="4191144"/>
            <a:ext cx="465909" cy="128906"/>
            <a:chOff x="7472157" y="269324"/>
            <a:chExt cx="365246" cy="148082"/>
          </a:xfrm>
        </p:grpSpPr>
        <p:sp>
          <p:nvSpPr>
            <p:cNvPr id="130" name="5-конечная звезда 12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5-конечная звезда 13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2" name="Группа 131"/>
          <p:cNvGrpSpPr/>
          <p:nvPr/>
        </p:nvGrpSpPr>
        <p:grpSpPr>
          <a:xfrm>
            <a:off x="8334251" y="4191142"/>
            <a:ext cx="465909" cy="128906"/>
            <a:chOff x="7472157" y="269324"/>
            <a:chExt cx="365246" cy="148082"/>
          </a:xfrm>
        </p:grpSpPr>
        <p:sp>
          <p:nvSpPr>
            <p:cNvPr id="133" name="5-конечная звезда 13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5" name="Группа 134"/>
          <p:cNvGrpSpPr/>
          <p:nvPr/>
        </p:nvGrpSpPr>
        <p:grpSpPr>
          <a:xfrm>
            <a:off x="5461755" y="4813434"/>
            <a:ext cx="465909" cy="128906"/>
            <a:chOff x="7472157" y="269324"/>
            <a:chExt cx="365246" cy="148082"/>
          </a:xfrm>
        </p:grpSpPr>
        <p:sp>
          <p:nvSpPr>
            <p:cNvPr id="136" name="5-конечная звезда 13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5-конечная звезда 13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8" name="Группа 137"/>
          <p:cNvGrpSpPr/>
          <p:nvPr/>
        </p:nvGrpSpPr>
        <p:grpSpPr>
          <a:xfrm>
            <a:off x="5451685" y="5444684"/>
            <a:ext cx="465909" cy="128906"/>
            <a:chOff x="7472157" y="269324"/>
            <a:chExt cx="365246" cy="148082"/>
          </a:xfrm>
        </p:grpSpPr>
        <p:sp>
          <p:nvSpPr>
            <p:cNvPr id="139" name="5-конечная звезда 13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5-конечная звезда 13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8223495" y="2386163"/>
            <a:ext cx="664210" cy="150896"/>
            <a:chOff x="6236568" y="276066"/>
            <a:chExt cx="582325" cy="148083"/>
          </a:xfrm>
        </p:grpSpPr>
        <p:sp>
          <p:nvSpPr>
            <p:cNvPr id="47" name="5-конечная звезда 4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5-конечная звезда 4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5-конечная звезда 4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8101472" y="3606334"/>
            <a:ext cx="806733" cy="109788"/>
            <a:chOff x="4800372" y="271747"/>
            <a:chExt cx="806733" cy="148083"/>
          </a:xfrm>
        </p:grpSpPr>
        <p:sp>
          <p:nvSpPr>
            <p:cNvPr id="51" name="5-конечная звезда 50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5-конечная звезда 51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5-конечная звезда 52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8344502" y="5509137"/>
            <a:ext cx="465909" cy="128906"/>
            <a:chOff x="7472157" y="269324"/>
            <a:chExt cx="365246" cy="148082"/>
          </a:xfrm>
        </p:grpSpPr>
        <p:sp>
          <p:nvSpPr>
            <p:cNvPr id="56" name="5-конечная звезда 5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5-конечная звезда 5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88636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0294" y="7665"/>
            <a:ext cx="9133706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867677"/>
              </p:ext>
            </p:extLst>
          </p:nvPr>
        </p:nvGraphicFramePr>
        <p:xfrm>
          <a:off x="24358" y="548680"/>
          <a:ext cx="9119641" cy="6243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1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3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1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6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31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3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96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02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36104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281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КР(%)=ФБ/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2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"Городская поликлиника №8" Управления здравоохранения города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23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"Городская поликлиника №9" Управления здравоохранения города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"Городская поликлиника №10" Управления здравоохранения города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2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ГКП на ПХВ "Городская поликлиника №11"  Управления здравоохранения города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2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ГКП на ПХВ "Городская поликлиника №12"  Управления здравоохранения города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6724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поликлиника №13» Управления здравоохранения города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670780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353707"/>
                  </a:ext>
                </a:extLst>
              </a:tr>
            </a:tbl>
          </a:graphicData>
        </a:graphic>
      </p:graphicFrame>
      <p:grpSp>
        <p:nvGrpSpPr>
          <p:cNvPr id="79" name="Группа 78"/>
          <p:cNvGrpSpPr/>
          <p:nvPr/>
        </p:nvGrpSpPr>
        <p:grpSpPr>
          <a:xfrm>
            <a:off x="8232703" y="3780755"/>
            <a:ext cx="664210" cy="150896"/>
            <a:chOff x="6236568" y="276066"/>
            <a:chExt cx="582325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9" name="Группа 88"/>
          <p:cNvGrpSpPr/>
          <p:nvPr/>
        </p:nvGrpSpPr>
        <p:grpSpPr>
          <a:xfrm>
            <a:off x="8201752" y="4404739"/>
            <a:ext cx="664210" cy="150896"/>
            <a:chOff x="6236568" y="276066"/>
            <a:chExt cx="582325" cy="148083"/>
          </a:xfrm>
        </p:grpSpPr>
        <p:sp>
          <p:nvSpPr>
            <p:cNvPr id="90" name="5-конечная звезда 8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5-конечная звезда 9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6" name="Группа 115"/>
          <p:cNvGrpSpPr/>
          <p:nvPr/>
        </p:nvGrpSpPr>
        <p:grpSpPr>
          <a:xfrm>
            <a:off x="5513517" y="2285236"/>
            <a:ext cx="465909" cy="128906"/>
            <a:chOff x="7472157" y="269324"/>
            <a:chExt cx="365246" cy="148082"/>
          </a:xfrm>
        </p:grpSpPr>
        <p:sp>
          <p:nvSpPr>
            <p:cNvPr id="117" name="5-конечная звезда 11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5-конечная звезда 11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8298968" y="2285237"/>
            <a:ext cx="465909" cy="128906"/>
            <a:chOff x="7472157" y="269324"/>
            <a:chExt cx="365246" cy="148082"/>
          </a:xfrm>
        </p:grpSpPr>
        <p:sp>
          <p:nvSpPr>
            <p:cNvPr id="93" name="5-конечная звезда 9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5-конечная звезда 9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5518206" y="3092750"/>
            <a:ext cx="465909" cy="128906"/>
            <a:chOff x="7472157" y="269324"/>
            <a:chExt cx="365246" cy="148082"/>
          </a:xfrm>
        </p:grpSpPr>
        <p:sp>
          <p:nvSpPr>
            <p:cNvPr id="96" name="5-конечная звезда 9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8" name="5-конечная звезда 97"/>
          <p:cNvSpPr/>
          <p:nvPr/>
        </p:nvSpPr>
        <p:spPr>
          <a:xfrm>
            <a:off x="8437692" y="3098528"/>
            <a:ext cx="192331" cy="12312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2" name="Группа 101"/>
          <p:cNvGrpSpPr/>
          <p:nvPr/>
        </p:nvGrpSpPr>
        <p:grpSpPr>
          <a:xfrm>
            <a:off x="5498026" y="3802746"/>
            <a:ext cx="465909" cy="128906"/>
            <a:chOff x="7472157" y="269324"/>
            <a:chExt cx="365246" cy="148082"/>
          </a:xfrm>
        </p:grpSpPr>
        <p:sp>
          <p:nvSpPr>
            <p:cNvPr id="107" name="5-конечная звезда 10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9" name="Группа 128"/>
          <p:cNvGrpSpPr/>
          <p:nvPr/>
        </p:nvGrpSpPr>
        <p:grpSpPr>
          <a:xfrm>
            <a:off x="5499148" y="4426731"/>
            <a:ext cx="465909" cy="128906"/>
            <a:chOff x="7472157" y="269324"/>
            <a:chExt cx="365246" cy="148082"/>
          </a:xfrm>
        </p:grpSpPr>
        <p:sp>
          <p:nvSpPr>
            <p:cNvPr id="130" name="5-конечная звезда 12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5-конечная звезда 13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2" name="Группа 131"/>
          <p:cNvGrpSpPr/>
          <p:nvPr/>
        </p:nvGrpSpPr>
        <p:grpSpPr>
          <a:xfrm>
            <a:off x="5518206" y="5099109"/>
            <a:ext cx="465909" cy="128906"/>
            <a:chOff x="7472157" y="269324"/>
            <a:chExt cx="365246" cy="148082"/>
          </a:xfrm>
        </p:grpSpPr>
        <p:sp>
          <p:nvSpPr>
            <p:cNvPr id="133" name="5-конечная звезда 13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1" name="Группа 140"/>
          <p:cNvGrpSpPr/>
          <p:nvPr/>
        </p:nvGrpSpPr>
        <p:grpSpPr>
          <a:xfrm>
            <a:off x="8240449" y="5099109"/>
            <a:ext cx="664210" cy="150896"/>
            <a:chOff x="6236568" y="276066"/>
            <a:chExt cx="582325" cy="148083"/>
          </a:xfrm>
        </p:grpSpPr>
        <p:sp>
          <p:nvSpPr>
            <p:cNvPr id="142" name="5-конечная звезда 14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5-конечная звезда 14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8210266" y="5739844"/>
            <a:ext cx="664210" cy="150896"/>
            <a:chOff x="6236568" y="276066"/>
            <a:chExt cx="582325" cy="148083"/>
          </a:xfrm>
        </p:grpSpPr>
        <p:sp>
          <p:nvSpPr>
            <p:cNvPr id="47" name="5-конечная звезда 4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5-конечная звезда 4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5-конечная звезда 4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0" name="5-конечная звезда 49"/>
          <p:cNvSpPr/>
          <p:nvPr/>
        </p:nvSpPr>
        <p:spPr>
          <a:xfrm>
            <a:off x="5666346" y="5772084"/>
            <a:ext cx="192331" cy="12312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66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22100" y="7665"/>
            <a:ext cx="9121899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221987"/>
              </p:ext>
            </p:extLst>
          </p:nvPr>
        </p:nvGraphicFramePr>
        <p:xfrm>
          <a:off x="0" y="547867"/>
          <a:ext cx="9144000" cy="641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1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99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8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61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37668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001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Акмолинская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«Городская поликлиника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г. Кокшетау»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 управлении здравоохранения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Акмолинской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Акмолинская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г. Кокшетау" 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 управлении здравоохранения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Акмолинской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5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Акмолинская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Степногорская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поликлиника" при управлении здравоохранения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Акмолинской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Акмолинская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ФТОО "ЖГМК"-"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КЖБ«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5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Актюбинская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"Городская поликлиника №1" ГУ "Управление здравоохранения Актюбинской области"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795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Актюбинская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№2" " ГУ "Управление здравоохранения Актюбинской области""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640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447682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295642"/>
                  </a:ext>
                </a:extLst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8278003" y="3290318"/>
            <a:ext cx="664210" cy="150896"/>
            <a:chOff x="6236568" y="276066"/>
            <a:chExt cx="582325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5313107" y="3293149"/>
            <a:ext cx="829192" cy="145691"/>
            <a:chOff x="4800372" y="271747"/>
            <a:chExt cx="806733" cy="148083"/>
          </a:xfrm>
        </p:grpSpPr>
        <p:sp>
          <p:nvSpPr>
            <p:cNvPr id="17" name="5-конечная звезда 1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5-конечная звезда 1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5-конечная звезда 1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5274405" y="2492898"/>
            <a:ext cx="848183" cy="150351"/>
            <a:chOff x="4800372" y="271747"/>
            <a:chExt cx="806733" cy="148083"/>
          </a:xfrm>
        </p:grpSpPr>
        <p:sp>
          <p:nvSpPr>
            <p:cNvPr id="22" name="5-конечная звезда 2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5-конечная звезда 2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5-конечная звезда 2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5-конечная звезда 2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8178985" y="2533461"/>
            <a:ext cx="806733" cy="109788"/>
            <a:chOff x="4800372" y="271747"/>
            <a:chExt cx="806733" cy="148083"/>
          </a:xfrm>
        </p:grpSpPr>
        <p:sp>
          <p:nvSpPr>
            <p:cNvPr id="47" name="5-конечная звезда 4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5-конечная звезда 4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5-конечная звезда 4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5-конечная звезда 4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8" name="Группа 137"/>
          <p:cNvGrpSpPr/>
          <p:nvPr/>
        </p:nvGrpSpPr>
        <p:grpSpPr>
          <a:xfrm>
            <a:off x="8300398" y="4072419"/>
            <a:ext cx="664210" cy="150896"/>
            <a:chOff x="6236568" y="276066"/>
            <a:chExt cx="582325" cy="148083"/>
          </a:xfrm>
        </p:grpSpPr>
        <p:sp>
          <p:nvSpPr>
            <p:cNvPr id="139" name="5-конечная звезда 13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5-конечная звезда 13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5-конечная звезда 14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2" name="Группа 141"/>
          <p:cNvGrpSpPr/>
          <p:nvPr/>
        </p:nvGrpSpPr>
        <p:grpSpPr>
          <a:xfrm>
            <a:off x="5419492" y="4006928"/>
            <a:ext cx="664210" cy="150896"/>
            <a:chOff x="6236568" y="276066"/>
            <a:chExt cx="582325" cy="148083"/>
          </a:xfrm>
        </p:grpSpPr>
        <p:sp>
          <p:nvSpPr>
            <p:cNvPr id="143" name="5-конечная звезда 14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5-конечная звезда 14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6" name="Группа 145"/>
          <p:cNvGrpSpPr/>
          <p:nvPr/>
        </p:nvGrpSpPr>
        <p:grpSpPr>
          <a:xfrm>
            <a:off x="5554481" y="4660831"/>
            <a:ext cx="365246" cy="109788"/>
            <a:chOff x="7472157" y="269324"/>
            <a:chExt cx="365246" cy="148082"/>
          </a:xfrm>
        </p:grpSpPr>
        <p:sp>
          <p:nvSpPr>
            <p:cNvPr id="147" name="5-конечная звезда 14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5-конечная звезда 14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9" name="5-конечная звезда 148"/>
          <p:cNvSpPr/>
          <p:nvPr/>
        </p:nvSpPr>
        <p:spPr>
          <a:xfrm>
            <a:off x="8547409" y="4660830"/>
            <a:ext cx="144016" cy="10978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0" name="Группа 149"/>
          <p:cNvGrpSpPr/>
          <p:nvPr/>
        </p:nvGrpSpPr>
        <p:grpSpPr>
          <a:xfrm>
            <a:off x="5398491" y="5238736"/>
            <a:ext cx="664210" cy="150896"/>
            <a:chOff x="6236568" y="276066"/>
            <a:chExt cx="582325" cy="148083"/>
          </a:xfrm>
        </p:grpSpPr>
        <p:sp>
          <p:nvSpPr>
            <p:cNvPr id="151" name="5-конечная звезда 15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5-конечная звезда 15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5-конечная звезда 15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4" name="Группа 153"/>
          <p:cNvGrpSpPr/>
          <p:nvPr/>
        </p:nvGrpSpPr>
        <p:grpSpPr>
          <a:xfrm>
            <a:off x="8436794" y="5259289"/>
            <a:ext cx="365246" cy="109788"/>
            <a:chOff x="7472157" y="269324"/>
            <a:chExt cx="365246" cy="148082"/>
          </a:xfrm>
        </p:grpSpPr>
        <p:sp>
          <p:nvSpPr>
            <p:cNvPr id="155" name="5-конечная звезда 15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5-конечная звезда 15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7" name="Группа 156"/>
          <p:cNvGrpSpPr/>
          <p:nvPr/>
        </p:nvGrpSpPr>
        <p:grpSpPr>
          <a:xfrm>
            <a:off x="8174881" y="5996180"/>
            <a:ext cx="829192" cy="145691"/>
            <a:chOff x="4800372" y="271747"/>
            <a:chExt cx="806733" cy="148083"/>
          </a:xfrm>
        </p:grpSpPr>
        <p:sp>
          <p:nvSpPr>
            <p:cNvPr id="158" name="5-конечная звезда 157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9" name="5-конечная звезда 158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0" name="5-конечная звезда 159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1" name="5-конечная звезда 160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2" name="Группа 161"/>
          <p:cNvGrpSpPr/>
          <p:nvPr/>
        </p:nvGrpSpPr>
        <p:grpSpPr>
          <a:xfrm>
            <a:off x="5293396" y="5996182"/>
            <a:ext cx="829192" cy="145691"/>
            <a:chOff x="4800372" y="271747"/>
            <a:chExt cx="806733" cy="148083"/>
          </a:xfrm>
        </p:grpSpPr>
        <p:sp>
          <p:nvSpPr>
            <p:cNvPr id="163" name="5-конечная звезда 162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4" name="5-конечная звезда 163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5" name="5-конечная звезда 164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6" name="5-конечная звезда 165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98933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3452765"/>
              </p:ext>
            </p:extLst>
          </p:nvPr>
        </p:nvGraphicFramePr>
        <p:xfrm>
          <a:off x="0" y="548680"/>
          <a:ext cx="9144000" cy="6309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99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23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36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73960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075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поликлиника №14» Управления здравоохранения города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7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поликлиника №15» Управления здравоохранения г.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ГКП на ПХВ «Городская поликлиника №16» Управления здравоохранения г.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2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ГКП на ПХВ «Городская поликлиника №17»  Управления здравоохранения г.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2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ГКП на ПХВ «Городская поликлиника №18»  Управления здравоохранения г.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682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поликлиника №19» Управления здравоохранения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682386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951653"/>
                  </a:ext>
                </a:extLst>
              </a:tr>
            </a:tbl>
          </a:graphicData>
        </a:graphic>
      </p:graphicFrame>
      <p:grpSp>
        <p:nvGrpSpPr>
          <p:cNvPr id="67" name="Группа 66"/>
          <p:cNvGrpSpPr/>
          <p:nvPr/>
        </p:nvGrpSpPr>
        <p:grpSpPr>
          <a:xfrm>
            <a:off x="8192313" y="2263428"/>
            <a:ext cx="664210" cy="150896"/>
            <a:chOff x="6236568" y="276066"/>
            <a:chExt cx="582325" cy="148083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8168282" y="3625440"/>
            <a:ext cx="664212" cy="150895"/>
            <a:chOff x="6236568" y="276067"/>
            <a:chExt cx="582327" cy="148082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6674879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9" name="Группа 88"/>
          <p:cNvGrpSpPr/>
          <p:nvPr/>
        </p:nvGrpSpPr>
        <p:grpSpPr>
          <a:xfrm>
            <a:off x="8191667" y="4348425"/>
            <a:ext cx="664210" cy="150896"/>
            <a:chOff x="6236568" y="276066"/>
            <a:chExt cx="582325" cy="148083"/>
          </a:xfrm>
        </p:grpSpPr>
        <p:sp>
          <p:nvSpPr>
            <p:cNvPr id="90" name="5-конечная звезда 8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5-конечная звезда 9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6" name="Группа 115"/>
          <p:cNvGrpSpPr/>
          <p:nvPr/>
        </p:nvGrpSpPr>
        <p:grpSpPr>
          <a:xfrm>
            <a:off x="5499102" y="2285419"/>
            <a:ext cx="465909" cy="128906"/>
            <a:chOff x="7472157" y="269324"/>
            <a:chExt cx="365246" cy="148082"/>
          </a:xfrm>
        </p:grpSpPr>
        <p:sp>
          <p:nvSpPr>
            <p:cNvPr id="117" name="5-конечная звезда 11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5-конечная звезда 11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5480799" y="2971509"/>
            <a:ext cx="465909" cy="128906"/>
            <a:chOff x="7472157" y="269324"/>
            <a:chExt cx="365246" cy="148082"/>
          </a:xfrm>
        </p:grpSpPr>
        <p:sp>
          <p:nvSpPr>
            <p:cNvPr id="96" name="5-конечная звезда 9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2" name="Группа 101"/>
          <p:cNvGrpSpPr/>
          <p:nvPr/>
        </p:nvGrpSpPr>
        <p:grpSpPr>
          <a:xfrm>
            <a:off x="5471576" y="3681116"/>
            <a:ext cx="465909" cy="128906"/>
            <a:chOff x="7472157" y="269324"/>
            <a:chExt cx="365246" cy="148082"/>
          </a:xfrm>
        </p:grpSpPr>
        <p:sp>
          <p:nvSpPr>
            <p:cNvPr id="107" name="5-конечная звезда 10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5" name="Группа 134"/>
          <p:cNvGrpSpPr/>
          <p:nvPr/>
        </p:nvGrpSpPr>
        <p:grpSpPr>
          <a:xfrm>
            <a:off x="8316681" y="5023031"/>
            <a:ext cx="465909" cy="128906"/>
            <a:chOff x="7472157" y="269324"/>
            <a:chExt cx="365246" cy="148082"/>
          </a:xfrm>
        </p:grpSpPr>
        <p:sp>
          <p:nvSpPr>
            <p:cNvPr id="136" name="5-конечная звезда 13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5-конечная звезда 13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8" name="Группа 137"/>
          <p:cNvGrpSpPr/>
          <p:nvPr/>
        </p:nvGrpSpPr>
        <p:grpSpPr>
          <a:xfrm>
            <a:off x="5476457" y="5023030"/>
            <a:ext cx="465909" cy="128906"/>
            <a:chOff x="7472157" y="269324"/>
            <a:chExt cx="365246" cy="148082"/>
          </a:xfrm>
        </p:grpSpPr>
        <p:sp>
          <p:nvSpPr>
            <p:cNvPr id="139" name="5-конечная звезда 13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5-конечная звезда 13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1" name="Группа 140"/>
          <p:cNvGrpSpPr/>
          <p:nvPr/>
        </p:nvGrpSpPr>
        <p:grpSpPr>
          <a:xfrm>
            <a:off x="5350704" y="4314532"/>
            <a:ext cx="664210" cy="150896"/>
            <a:chOff x="6236568" y="276066"/>
            <a:chExt cx="582325" cy="148083"/>
          </a:xfrm>
        </p:grpSpPr>
        <p:sp>
          <p:nvSpPr>
            <p:cNvPr id="142" name="5-конечная звезда 14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5-конечная звезда 14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8284002" y="2990827"/>
            <a:ext cx="465909" cy="128906"/>
            <a:chOff x="7472157" y="269324"/>
            <a:chExt cx="365246" cy="148082"/>
          </a:xfrm>
        </p:grpSpPr>
        <p:sp>
          <p:nvSpPr>
            <p:cNvPr id="47" name="5-конечная звезда 4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5-конечная звезда 4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9" name="Группа 48"/>
          <p:cNvGrpSpPr/>
          <p:nvPr/>
        </p:nvGrpSpPr>
        <p:grpSpPr>
          <a:xfrm>
            <a:off x="5478619" y="5659024"/>
            <a:ext cx="465909" cy="128906"/>
            <a:chOff x="7472157" y="269324"/>
            <a:chExt cx="365246" cy="148082"/>
          </a:xfrm>
        </p:grpSpPr>
        <p:sp>
          <p:nvSpPr>
            <p:cNvPr id="50" name="5-конечная звезда 4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5-конечная звезда 5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8191835" y="5672411"/>
            <a:ext cx="664210" cy="150896"/>
            <a:chOff x="6236568" y="276066"/>
            <a:chExt cx="582325" cy="148083"/>
          </a:xfrm>
        </p:grpSpPr>
        <p:sp>
          <p:nvSpPr>
            <p:cNvPr id="53" name="5-конечная звезда 5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5-конечная звезда 5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Arial" panose="020B0604020202020204" pitchFamily="34" charset="0"/>
              </a:endParaRPr>
            </a:p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221056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7665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7656456"/>
              </p:ext>
            </p:extLst>
          </p:nvPr>
        </p:nvGraphicFramePr>
        <p:xfrm>
          <a:off x="0" y="548680"/>
          <a:ext cx="9144000" cy="6309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9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99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8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61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73960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075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поликлиника №20» Управления здравоохранения г.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79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ГКП на ПХВ «Городская поликлиника №21» Управления здравоохранения г.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102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ГКП на ПХВ «Городская поликлиника №22» Управления здравоохранения г.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2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ГКП на ПХВ «Городская поликлиника №23» Управления здравоохранения г.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2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ГКП на ПХВ «Городская поликлиника №24» Управления здравоохранения г.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6823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"Городская поликлиника №25" Управления здравоохранения г. 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682386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225174"/>
                  </a:ext>
                </a:extLst>
              </a:tr>
            </a:tbl>
          </a:graphicData>
        </a:graphic>
      </p:graphicFrame>
      <p:grpSp>
        <p:nvGrpSpPr>
          <p:cNvPr id="67" name="Группа 66"/>
          <p:cNvGrpSpPr/>
          <p:nvPr/>
        </p:nvGrpSpPr>
        <p:grpSpPr>
          <a:xfrm>
            <a:off x="8257811" y="2299536"/>
            <a:ext cx="664210" cy="150896"/>
            <a:chOff x="6236568" y="276066"/>
            <a:chExt cx="582325" cy="148083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8255012" y="3002168"/>
            <a:ext cx="664210" cy="150896"/>
            <a:chOff x="6236568" y="276066"/>
            <a:chExt cx="582325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9" name="Группа 88"/>
          <p:cNvGrpSpPr/>
          <p:nvPr/>
        </p:nvGrpSpPr>
        <p:grpSpPr>
          <a:xfrm>
            <a:off x="8258582" y="3697375"/>
            <a:ext cx="664210" cy="150896"/>
            <a:chOff x="6236568" y="276066"/>
            <a:chExt cx="582325" cy="148083"/>
          </a:xfrm>
        </p:grpSpPr>
        <p:sp>
          <p:nvSpPr>
            <p:cNvPr id="90" name="5-конечная звезда 8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5-конечная звезда 9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6" name="Группа 115"/>
          <p:cNvGrpSpPr/>
          <p:nvPr/>
        </p:nvGrpSpPr>
        <p:grpSpPr>
          <a:xfrm>
            <a:off x="5503977" y="2356011"/>
            <a:ext cx="465909" cy="128906"/>
            <a:chOff x="7472157" y="269324"/>
            <a:chExt cx="365246" cy="148082"/>
          </a:xfrm>
        </p:grpSpPr>
        <p:sp>
          <p:nvSpPr>
            <p:cNvPr id="117" name="5-конечная звезда 11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5-конечная звезда 11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5496196" y="3002167"/>
            <a:ext cx="465909" cy="128906"/>
            <a:chOff x="7472157" y="269324"/>
            <a:chExt cx="365246" cy="148082"/>
          </a:xfrm>
        </p:grpSpPr>
        <p:sp>
          <p:nvSpPr>
            <p:cNvPr id="96" name="5-конечная звезда 9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2" name="Группа 101"/>
          <p:cNvGrpSpPr/>
          <p:nvPr/>
        </p:nvGrpSpPr>
        <p:grpSpPr>
          <a:xfrm>
            <a:off x="5514844" y="3697374"/>
            <a:ext cx="465909" cy="128906"/>
            <a:chOff x="7472157" y="269324"/>
            <a:chExt cx="365246" cy="148082"/>
          </a:xfrm>
        </p:grpSpPr>
        <p:sp>
          <p:nvSpPr>
            <p:cNvPr id="107" name="5-конечная звезда 10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9" name="Группа 128"/>
          <p:cNvGrpSpPr/>
          <p:nvPr/>
        </p:nvGrpSpPr>
        <p:grpSpPr>
          <a:xfrm>
            <a:off x="5528291" y="4391204"/>
            <a:ext cx="465909" cy="128906"/>
            <a:chOff x="7472157" y="269324"/>
            <a:chExt cx="365246" cy="148082"/>
          </a:xfrm>
        </p:grpSpPr>
        <p:sp>
          <p:nvSpPr>
            <p:cNvPr id="130" name="5-конечная звезда 12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5-конечная звезда 13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2" name="Группа 131"/>
          <p:cNvGrpSpPr/>
          <p:nvPr/>
        </p:nvGrpSpPr>
        <p:grpSpPr>
          <a:xfrm>
            <a:off x="5486671" y="5004876"/>
            <a:ext cx="465909" cy="128906"/>
            <a:chOff x="7472157" y="269324"/>
            <a:chExt cx="365246" cy="148082"/>
          </a:xfrm>
        </p:grpSpPr>
        <p:sp>
          <p:nvSpPr>
            <p:cNvPr id="133" name="5-конечная звезда 13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8" name="Группа 137"/>
          <p:cNvGrpSpPr/>
          <p:nvPr/>
        </p:nvGrpSpPr>
        <p:grpSpPr>
          <a:xfrm>
            <a:off x="8392440" y="5743342"/>
            <a:ext cx="465909" cy="128906"/>
            <a:chOff x="7472157" y="269324"/>
            <a:chExt cx="365246" cy="148082"/>
          </a:xfrm>
        </p:grpSpPr>
        <p:sp>
          <p:nvSpPr>
            <p:cNvPr id="139" name="5-конечная звезда 13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5-конечная звезда 13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1" name="Группа 140"/>
          <p:cNvGrpSpPr/>
          <p:nvPr/>
        </p:nvGrpSpPr>
        <p:grpSpPr>
          <a:xfrm>
            <a:off x="8275599" y="4380209"/>
            <a:ext cx="664210" cy="150896"/>
            <a:chOff x="6236568" y="276066"/>
            <a:chExt cx="582325" cy="148083"/>
          </a:xfrm>
        </p:grpSpPr>
        <p:sp>
          <p:nvSpPr>
            <p:cNvPr id="142" name="5-конечная звезда 14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5-конечная звезда 14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6" name="Группа 45"/>
          <p:cNvGrpSpPr/>
          <p:nvPr/>
        </p:nvGrpSpPr>
        <p:grpSpPr>
          <a:xfrm>
            <a:off x="8261382" y="5041508"/>
            <a:ext cx="664210" cy="150896"/>
            <a:chOff x="6236568" y="276066"/>
            <a:chExt cx="582325" cy="148083"/>
          </a:xfrm>
        </p:grpSpPr>
        <p:sp>
          <p:nvSpPr>
            <p:cNvPr id="47" name="5-конечная звезда 4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5-конечная звезда 4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5-конечная звезда 4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5399639" y="5721352"/>
            <a:ext cx="664210" cy="150896"/>
            <a:chOff x="6236568" y="276066"/>
            <a:chExt cx="582325" cy="148083"/>
          </a:xfrm>
        </p:grpSpPr>
        <p:sp>
          <p:nvSpPr>
            <p:cNvPr id="51" name="5-конечная звезда 5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5-конечная звезда 5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5-конечная звезда 5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2690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8495113"/>
              </p:ext>
            </p:extLst>
          </p:nvPr>
        </p:nvGraphicFramePr>
        <p:xfrm>
          <a:off x="20709" y="548680"/>
          <a:ext cx="9123291" cy="63093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08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7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36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5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71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36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22732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63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9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"Городская поликлиника №26" Управления здравоохранения г. Алматы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125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43%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3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поликлиника №30» Управления здравоохранения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поликлиника №31» Управления здравоохранения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9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поликлиника №32» Управления здравоохранения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98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поликлиника №33» Управления здравоохранения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7451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поликлиника №34» Управления здравоохранения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679874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</a:t>
                      </a:r>
                      <a:r>
                        <a:rPr lang="ru-RU" sz="1100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результативност</a:t>
                      </a:r>
                      <a:endParaRPr lang="ru-RU" sz="1100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851352"/>
                  </a:ext>
                </a:extLst>
              </a:tr>
            </a:tbl>
          </a:graphicData>
        </a:graphic>
      </p:graphicFrame>
      <p:grpSp>
        <p:nvGrpSpPr>
          <p:cNvPr id="67" name="Группа 66"/>
          <p:cNvGrpSpPr/>
          <p:nvPr/>
        </p:nvGrpSpPr>
        <p:grpSpPr>
          <a:xfrm>
            <a:off x="8293973" y="3617035"/>
            <a:ext cx="664210" cy="150896"/>
            <a:chOff x="6236568" y="276066"/>
            <a:chExt cx="582325" cy="148083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9" name="Группа 88"/>
          <p:cNvGrpSpPr/>
          <p:nvPr/>
        </p:nvGrpSpPr>
        <p:grpSpPr>
          <a:xfrm>
            <a:off x="8287441" y="4280524"/>
            <a:ext cx="664210" cy="150896"/>
            <a:chOff x="6236568" y="276066"/>
            <a:chExt cx="582325" cy="148083"/>
          </a:xfrm>
        </p:grpSpPr>
        <p:sp>
          <p:nvSpPr>
            <p:cNvPr id="90" name="5-конечная звезда 8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5-конечная звезда 9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6" name="Группа 115"/>
          <p:cNvGrpSpPr/>
          <p:nvPr/>
        </p:nvGrpSpPr>
        <p:grpSpPr>
          <a:xfrm>
            <a:off x="5503977" y="2214534"/>
            <a:ext cx="465909" cy="128906"/>
            <a:chOff x="7472157" y="269324"/>
            <a:chExt cx="365246" cy="148082"/>
          </a:xfrm>
        </p:grpSpPr>
        <p:sp>
          <p:nvSpPr>
            <p:cNvPr id="117" name="5-конечная звезда 11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5-конечная звезда 11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8381646" y="2214535"/>
            <a:ext cx="465909" cy="128906"/>
            <a:chOff x="7472157" y="269324"/>
            <a:chExt cx="365246" cy="148082"/>
          </a:xfrm>
        </p:grpSpPr>
        <p:sp>
          <p:nvSpPr>
            <p:cNvPr id="93" name="5-конечная звезда 9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5-конечная звезда 9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5495003" y="2907512"/>
            <a:ext cx="465909" cy="128906"/>
            <a:chOff x="7472157" y="269324"/>
            <a:chExt cx="365246" cy="148082"/>
          </a:xfrm>
        </p:grpSpPr>
        <p:sp>
          <p:nvSpPr>
            <p:cNvPr id="96" name="5-конечная звезда 9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2" name="Группа 101"/>
          <p:cNvGrpSpPr/>
          <p:nvPr/>
        </p:nvGrpSpPr>
        <p:grpSpPr>
          <a:xfrm>
            <a:off x="5503977" y="3617035"/>
            <a:ext cx="465909" cy="128906"/>
            <a:chOff x="7472157" y="269324"/>
            <a:chExt cx="365246" cy="148082"/>
          </a:xfrm>
        </p:grpSpPr>
        <p:sp>
          <p:nvSpPr>
            <p:cNvPr id="107" name="5-конечная звезда 10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9" name="Группа 128"/>
          <p:cNvGrpSpPr/>
          <p:nvPr/>
        </p:nvGrpSpPr>
        <p:grpSpPr>
          <a:xfrm>
            <a:off x="5509032" y="4280523"/>
            <a:ext cx="465909" cy="128906"/>
            <a:chOff x="7472157" y="269324"/>
            <a:chExt cx="365246" cy="148082"/>
          </a:xfrm>
        </p:grpSpPr>
        <p:sp>
          <p:nvSpPr>
            <p:cNvPr id="130" name="5-конечная звезда 12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5-конечная звезда 13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2" name="Группа 131"/>
          <p:cNvGrpSpPr/>
          <p:nvPr/>
        </p:nvGrpSpPr>
        <p:grpSpPr>
          <a:xfrm>
            <a:off x="5544250" y="4942902"/>
            <a:ext cx="465909" cy="128906"/>
            <a:chOff x="7472157" y="269324"/>
            <a:chExt cx="365246" cy="148082"/>
          </a:xfrm>
        </p:grpSpPr>
        <p:sp>
          <p:nvSpPr>
            <p:cNvPr id="133" name="5-конечная звезда 13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5" name="Группа 134"/>
          <p:cNvGrpSpPr/>
          <p:nvPr/>
        </p:nvGrpSpPr>
        <p:grpSpPr>
          <a:xfrm>
            <a:off x="8384221" y="2907513"/>
            <a:ext cx="465909" cy="128906"/>
            <a:chOff x="7472157" y="269324"/>
            <a:chExt cx="365246" cy="148082"/>
          </a:xfrm>
        </p:grpSpPr>
        <p:sp>
          <p:nvSpPr>
            <p:cNvPr id="136" name="5-конечная звезда 13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5-конечная звезда 13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8" name="Группа 137"/>
          <p:cNvGrpSpPr/>
          <p:nvPr/>
        </p:nvGrpSpPr>
        <p:grpSpPr>
          <a:xfrm>
            <a:off x="5503977" y="5621651"/>
            <a:ext cx="465909" cy="128906"/>
            <a:chOff x="7472157" y="269324"/>
            <a:chExt cx="365246" cy="148082"/>
          </a:xfrm>
        </p:grpSpPr>
        <p:sp>
          <p:nvSpPr>
            <p:cNvPr id="139" name="5-конечная звезда 13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5-конечная звезда 13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1" name="Группа 140"/>
          <p:cNvGrpSpPr/>
          <p:nvPr/>
        </p:nvGrpSpPr>
        <p:grpSpPr>
          <a:xfrm>
            <a:off x="8287441" y="4931907"/>
            <a:ext cx="664210" cy="150896"/>
            <a:chOff x="6236568" y="276066"/>
            <a:chExt cx="582325" cy="148083"/>
          </a:xfrm>
        </p:grpSpPr>
        <p:sp>
          <p:nvSpPr>
            <p:cNvPr id="142" name="5-конечная звезда 14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5-конечная звезда 14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8287441" y="5599661"/>
            <a:ext cx="664210" cy="150896"/>
            <a:chOff x="6236568" y="276066"/>
            <a:chExt cx="582325" cy="148083"/>
          </a:xfrm>
        </p:grpSpPr>
        <p:sp>
          <p:nvSpPr>
            <p:cNvPr id="48" name="5-конечная звезда 4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5-конечная звезда 4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5-конечная звезда 4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01744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21356" y="0"/>
            <a:ext cx="9122643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6895298"/>
              </p:ext>
            </p:extLst>
          </p:nvPr>
        </p:nvGraphicFramePr>
        <p:xfrm>
          <a:off x="0" y="548680"/>
          <a:ext cx="9144000" cy="630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4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99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8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61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50705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914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96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поликлиника №35» Управления здравоохранения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8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поликлиника №36» Управления здравоохранения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330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5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«Городская студенческая поликлиника» Управления здравоохранения             г. Алматы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27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№27" УЗ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6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№28" УЗ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4365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№29"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8055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"Центр первичной медико-санитарной помощи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Кулагер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 Управления здравоохранения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г.Алматы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351931"/>
                  </a:ext>
                </a:extLst>
              </a:tr>
              <a:tr h="669680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715340"/>
                  </a:ext>
                </a:extLst>
              </a:tr>
            </a:tbl>
          </a:graphicData>
        </a:graphic>
      </p:graphicFrame>
      <p:grpSp>
        <p:nvGrpSpPr>
          <p:cNvPr id="89" name="Группа 88"/>
          <p:cNvGrpSpPr/>
          <p:nvPr/>
        </p:nvGrpSpPr>
        <p:grpSpPr>
          <a:xfrm>
            <a:off x="8282946" y="3639957"/>
            <a:ext cx="664210" cy="150896"/>
            <a:chOff x="6236568" y="276066"/>
            <a:chExt cx="582325" cy="148083"/>
          </a:xfrm>
        </p:grpSpPr>
        <p:sp>
          <p:nvSpPr>
            <p:cNvPr id="90" name="5-конечная звезда 8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5-конечная звезда 9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16" name="Группа 115"/>
          <p:cNvGrpSpPr/>
          <p:nvPr/>
        </p:nvGrpSpPr>
        <p:grpSpPr>
          <a:xfrm>
            <a:off x="5528519" y="2309873"/>
            <a:ext cx="465909" cy="128906"/>
            <a:chOff x="7472157" y="269324"/>
            <a:chExt cx="365246" cy="148082"/>
          </a:xfrm>
        </p:grpSpPr>
        <p:sp>
          <p:nvSpPr>
            <p:cNvPr id="117" name="5-конечная звезда 11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8" name="5-конечная звезда 11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5528519" y="2924564"/>
            <a:ext cx="465909" cy="128906"/>
            <a:chOff x="7472157" y="269324"/>
            <a:chExt cx="365246" cy="148082"/>
          </a:xfrm>
        </p:grpSpPr>
        <p:sp>
          <p:nvSpPr>
            <p:cNvPr id="96" name="5-конечная звезда 9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2" name="Группа 101"/>
          <p:cNvGrpSpPr/>
          <p:nvPr/>
        </p:nvGrpSpPr>
        <p:grpSpPr>
          <a:xfrm>
            <a:off x="5518207" y="3575504"/>
            <a:ext cx="465909" cy="128906"/>
            <a:chOff x="7472157" y="269324"/>
            <a:chExt cx="365246" cy="148082"/>
          </a:xfrm>
        </p:grpSpPr>
        <p:sp>
          <p:nvSpPr>
            <p:cNvPr id="107" name="5-конечная звезда 10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9" name="Группа 128"/>
          <p:cNvGrpSpPr/>
          <p:nvPr/>
        </p:nvGrpSpPr>
        <p:grpSpPr>
          <a:xfrm>
            <a:off x="8382097" y="4221566"/>
            <a:ext cx="465909" cy="128906"/>
            <a:chOff x="7472157" y="269324"/>
            <a:chExt cx="365246" cy="148082"/>
          </a:xfrm>
        </p:grpSpPr>
        <p:sp>
          <p:nvSpPr>
            <p:cNvPr id="130" name="5-конечная звезда 12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5-конечная звезда 13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2" name="Группа 131"/>
          <p:cNvGrpSpPr/>
          <p:nvPr/>
        </p:nvGrpSpPr>
        <p:grpSpPr>
          <a:xfrm>
            <a:off x="5479271" y="4662074"/>
            <a:ext cx="465909" cy="128906"/>
            <a:chOff x="7472157" y="269324"/>
            <a:chExt cx="365246" cy="148082"/>
          </a:xfrm>
        </p:grpSpPr>
        <p:sp>
          <p:nvSpPr>
            <p:cNvPr id="133" name="5-конечная звезда 13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5" name="Группа 134"/>
          <p:cNvGrpSpPr/>
          <p:nvPr/>
        </p:nvGrpSpPr>
        <p:grpSpPr>
          <a:xfrm>
            <a:off x="8384608" y="2924563"/>
            <a:ext cx="465909" cy="128906"/>
            <a:chOff x="7472157" y="269324"/>
            <a:chExt cx="365246" cy="148082"/>
          </a:xfrm>
        </p:grpSpPr>
        <p:sp>
          <p:nvSpPr>
            <p:cNvPr id="136" name="5-конечная звезда 13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5-конечная звезда 13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8" name="Группа 137"/>
          <p:cNvGrpSpPr/>
          <p:nvPr/>
        </p:nvGrpSpPr>
        <p:grpSpPr>
          <a:xfrm>
            <a:off x="8384608" y="4621411"/>
            <a:ext cx="465909" cy="128906"/>
            <a:chOff x="7472157" y="269324"/>
            <a:chExt cx="365246" cy="148082"/>
          </a:xfrm>
        </p:grpSpPr>
        <p:sp>
          <p:nvSpPr>
            <p:cNvPr id="139" name="5-конечная звезда 13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5-конечная звезда 13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1" name="Группа 140"/>
          <p:cNvGrpSpPr/>
          <p:nvPr/>
        </p:nvGrpSpPr>
        <p:grpSpPr>
          <a:xfrm>
            <a:off x="8292755" y="5085449"/>
            <a:ext cx="664210" cy="150896"/>
            <a:chOff x="6236568" y="276066"/>
            <a:chExt cx="582325" cy="148083"/>
          </a:xfrm>
        </p:grpSpPr>
        <p:sp>
          <p:nvSpPr>
            <p:cNvPr id="142" name="5-конечная звезда 14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5-конечная звезда 14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4" name="5-конечная звезда 43"/>
          <p:cNvSpPr/>
          <p:nvPr/>
        </p:nvSpPr>
        <p:spPr>
          <a:xfrm>
            <a:off x="8512305" y="2289269"/>
            <a:ext cx="205493" cy="16036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5-конечная звезда 44"/>
          <p:cNvSpPr/>
          <p:nvPr/>
        </p:nvSpPr>
        <p:spPr>
          <a:xfrm>
            <a:off x="5682995" y="4205839"/>
            <a:ext cx="205493" cy="16036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5-конечная звезда 45"/>
          <p:cNvSpPr/>
          <p:nvPr/>
        </p:nvSpPr>
        <p:spPr>
          <a:xfrm>
            <a:off x="5620843" y="5075985"/>
            <a:ext cx="205493" cy="16036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5-конечная звезда 50"/>
          <p:cNvSpPr/>
          <p:nvPr/>
        </p:nvSpPr>
        <p:spPr>
          <a:xfrm>
            <a:off x="5629216" y="5662461"/>
            <a:ext cx="205493" cy="16036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5-конечная звезда 51"/>
          <p:cNvSpPr/>
          <p:nvPr/>
        </p:nvSpPr>
        <p:spPr>
          <a:xfrm>
            <a:off x="8525683" y="5662461"/>
            <a:ext cx="205493" cy="16036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570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-186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8326364"/>
              </p:ext>
            </p:extLst>
          </p:nvPr>
        </p:nvGraphicFramePr>
        <p:xfrm>
          <a:off x="0" y="548680"/>
          <a:ext cx="9144000" cy="6262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6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9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86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3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99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8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61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64096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870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79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№1"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3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№2"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3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№3"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3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№4"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693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№5"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265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6938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№6"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933454"/>
                  </a:ext>
                </a:extLst>
              </a:tr>
              <a:tr h="693892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457273"/>
                  </a:ext>
                </a:extLst>
              </a:tr>
            </a:tbl>
          </a:graphicData>
        </a:graphic>
      </p:graphicFrame>
      <p:grpSp>
        <p:nvGrpSpPr>
          <p:cNvPr id="67" name="Группа 66"/>
          <p:cNvGrpSpPr/>
          <p:nvPr/>
        </p:nvGrpSpPr>
        <p:grpSpPr>
          <a:xfrm>
            <a:off x="5317476" y="2924944"/>
            <a:ext cx="664210" cy="150896"/>
            <a:chOff x="6236568" y="276066"/>
            <a:chExt cx="582325" cy="148083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9" name="Группа 88"/>
          <p:cNvGrpSpPr/>
          <p:nvPr/>
        </p:nvGrpSpPr>
        <p:grpSpPr>
          <a:xfrm>
            <a:off x="5306604" y="3631361"/>
            <a:ext cx="664210" cy="150896"/>
            <a:chOff x="6236568" y="276066"/>
            <a:chExt cx="582325" cy="148083"/>
          </a:xfrm>
        </p:grpSpPr>
        <p:sp>
          <p:nvSpPr>
            <p:cNvPr id="90" name="5-конечная звезда 8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5-конечная звезда 9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2" name="Группа 101"/>
          <p:cNvGrpSpPr/>
          <p:nvPr/>
        </p:nvGrpSpPr>
        <p:grpSpPr>
          <a:xfrm>
            <a:off x="8393695" y="3605088"/>
            <a:ext cx="465909" cy="128906"/>
            <a:chOff x="7472157" y="269324"/>
            <a:chExt cx="365246" cy="148082"/>
          </a:xfrm>
        </p:grpSpPr>
        <p:sp>
          <p:nvSpPr>
            <p:cNvPr id="107" name="5-конечная звезда 10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9" name="Группа 128"/>
          <p:cNvGrpSpPr/>
          <p:nvPr/>
        </p:nvGrpSpPr>
        <p:grpSpPr>
          <a:xfrm>
            <a:off x="8393695" y="4333944"/>
            <a:ext cx="465909" cy="128906"/>
            <a:chOff x="7472157" y="269324"/>
            <a:chExt cx="365246" cy="148082"/>
          </a:xfrm>
        </p:grpSpPr>
        <p:sp>
          <p:nvSpPr>
            <p:cNvPr id="130" name="5-конечная звезда 12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5-конечная звезда 13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5" name="Группа 134"/>
          <p:cNvGrpSpPr/>
          <p:nvPr/>
        </p:nvGrpSpPr>
        <p:grpSpPr>
          <a:xfrm>
            <a:off x="8371908" y="2994466"/>
            <a:ext cx="465909" cy="128906"/>
            <a:chOff x="7472157" y="269324"/>
            <a:chExt cx="365246" cy="148082"/>
          </a:xfrm>
        </p:grpSpPr>
        <p:sp>
          <p:nvSpPr>
            <p:cNvPr id="136" name="5-конечная звезда 13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5-конечная звезда 13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1" name="Группа 140"/>
          <p:cNvGrpSpPr/>
          <p:nvPr/>
        </p:nvGrpSpPr>
        <p:grpSpPr>
          <a:xfrm>
            <a:off x="5305858" y="4992041"/>
            <a:ext cx="664210" cy="150896"/>
            <a:chOff x="6236568" y="276066"/>
            <a:chExt cx="582325" cy="148083"/>
          </a:xfrm>
        </p:grpSpPr>
        <p:sp>
          <p:nvSpPr>
            <p:cNvPr id="142" name="5-конечная звезда 14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5-конечная звезда 14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4" name="5-конечная звезда 43"/>
          <p:cNvSpPr/>
          <p:nvPr/>
        </p:nvSpPr>
        <p:spPr>
          <a:xfrm>
            <a:off x="8502117" y="2259757"/>
            <a:ext cx="205493" cy="16036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5" name="Группа 44"/>
          <p:cNvGrpSpPr/>
          <p:nvPr/>
        </p:nvGrpSpPr>
        <p:grpSpPr>
          <a:xfrm>
            <a:off x="5234596" y="2259757"/>
            <a:ext cx="806733" cy="109788"/>
            <a:chOff x="4800372" y="271747"/>
            <a:chExt cx="806733" cy="148083"/>
          </a:xfrm>
        </p:grpSpPr>
        <p:sp>
          <p:nvSpPr>
            <p:cNvPr id="46" name="5-конечная звезда 45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5-конечная звезда 5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2" name="5-конечная звезда 5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3" name="5-конечная звезда 5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4" name="Группа 53"/>
          <p:cNvGrpSpPr/>
          <p:nvPr/>
        </p:nvGrpSpPr>
        <p:grpSpPr>
          <a:xfrm>
            <a:off x="5234596" y="4355250"/>
            <a:ext cx="806733" cy="109788"/>
            <a:chOff x="4800372" y="271747"/>
            <a:chExt cx="806733" cy="148083"/>
          </a:xfrm>
        </p:grpSpPr>
        <p:sp>
          <p:nvSpPr>
            <p:cNvPr id="55" name="5-конечная звезда 5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5-конечная звезда 56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9" name="5-конечная звезда 58"/>
          <p:cNvSpPr/>
          <p:nvPr/>
        </p:nvSpPr>
        <p:spPr>
          <a:xfrm>
            <a:off x="8502117" y="4987308"/>
            <a:ext cx="205493" cy="16036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5-конечная звезда 59"/>
          <p:cNvSpPr/>
          <p:nvPr/>
        </p:nvSpPr>
        <p:spPr>
          <a:xfrm>
            <a:off x="8502117" y="5691981"/>
            <a:ext cx="205493" cy="16036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5-конечная звезда 60"/>
          <p:cNvSpPr/>
          <p:nvPr/>
        </p:nvSpPr>
        <p:spPr>
          <a:xfrm>
            <a:off x="5539679" y="5663534"/>
            <a:ext cx="205493" cy="16036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50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20588" y="7665"/>
            <a:ext cx="9123412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489827"/>
              </p:ext>
            </p:extLst>
          </p:nvPr>
        </p:nvGraphicFramePr>
        <p:xfrm>
          <a:off x="0" y="537545"/>
          <a:ext cx="9143999" cy="6320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95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12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6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2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23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36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23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61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25138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451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КР(%)=ФБ/ 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9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г.Астана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№7"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4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г.Астана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№8"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570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63%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6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г.Астана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№9"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1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г.Астана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№10"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290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677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г.Астана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№11"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420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5755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г.Астана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№12"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541434"/>
                  </a:ext>
                </a:extLst>
              </a:tr>
              <a:tr h="677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г.Астана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№13"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г.Астаны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80887"/>
                  </a:ext>
                </a:extLst>
              </a:tr>
              <a:tr h="393887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67" name="Группа 66"/>
          <p:cNvGrpSpPr/>
          <p:nvPr/>
        </p:nvGrpSpPr>
        <p:grpSpPr>
          <a:xfrm>
            <a:off x="5493431" y="2392014"/>
            <a:ext cx="664210" cy="150896"/>
            <a:chOff x="6236568" y="276066"/>
            <a:chExt cx="582325" cy="148083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9" name="Группа 88"/>
          <p:cNvGrpSpPr/>
          <p:nvPr/>
        </p:nvGrpSpPr>
        <p:grpSpPr>
          <a:xfrm>
            <a:off x="8238822" y="2322825"/>
            <a:ext cx="664210" cy="150896"/>
            <a:chOff x="6236568" y="276066"/>
            <a:chExt cx="582325" cy="148083"/>
          </a:xfrm>
        </p:grpSpPr>
        <p:sp>
          <p:nvSpPr>
            <p:cNvPr id="90" name="5-конечная звезда 8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5-конечная звезда 9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0" name="5-конечная звезда 10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2" name="Группа 101"/>
          <p:cNvGrpSpPr/>
          <p:nvPr/>
        </p:nvGrpSpPr>
        <p:grpSpPr>
          <a:xfrm>
            <a:off x="5604873" y="4126557"/>
            <a:ext cx="465909" cy="128906"/>
            <a:chOff x="7472157" y="269324"/>
            <a:chExt cx="365246" cy="148082"/>
          </a:xfrm>
        </p:grpSpPr>
        <p:sp>
          <p:nvSpPr>
            <p:cNvPr id="107" name="5-конечная звезда 10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8" name="5-конечная звезда 10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29" name="Группа 128"/>
          <p:cNvGrpSpPr/>
          <p:nvPr/>
        </p:nvGrpSpPr>
        <p:grpSpPr>
          <a:xfrm>
            <a:off x="8341542" y="4136078"/>
            <a:ext cx="465909" cy="128906"/>
            <a:chOff x="7472157" y="269324"/>
            <a:chExt cx="365246" cy="148082"/>
          </a:xfrm>
        </p:grpSpPr>
        <p:sp>
          <p:nvSpPr>
            <p:cNvPr id="130" name="5-конечная звезда 12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1" name="5-конечная звезда 13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2" name="Группа 131"/>
          <p:cNvGrpSpPr/>
          <p:nvPr/>
        </p:nvGrpSpPr>
        <p:grpSpPr>
          <a:xfrm>
            <a:off x="8341518" y="4719810"/>
            <a:ext cx="465909" cy="128906"/>
            <a:chOff x="7472157" y="269324"/>
            <a:chExt cx="365246" cy="148082"/>
          </a:xfrm>
        </p:grpSpPr>
        <p:sp>
          <p:nvSpPr>
            <p:cNvPr id="133" name="5-конечная звезда 13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4" name="5-конечная звезда 13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5" name="Группа 134"/>
          <p:cNvGrpSpPr/>
          <p:nvPr/>
        </p:nvGrpSpPr>
        <p:grpSpPr>
          <a:xfrm>
            <a:off x="8337972" y="3551996"/>
            <a:ext cx="465909" cy="128906"/>
            <a:chOff x="7472157" y="269324"/>
            <a:chExt cx="365246" cy="148082"/>
          </a:xfrm>
        </p:grpSpPr>
        <p:sp>
          <p:nvSpPr>
            <p:cNvPr id="136" name="5-конечная звезда 13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7" name="5-конечная звезда 13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1" name="Группа 140"/>
          <p:cNvGrpSpPr/>
          <p:nvPr/>
        </p:nvGrpSpPr>
        <p:grpSpPr>
          <a:xfrm>
            <a:off x="5489860" y="2954820"/>
            <a:ext cx="664210" cy="150896"/>
            <a:chOff x="6236568" y="276066"/>
            <a:chExt cx="582325" cy="148083"/>
          </a:xfrm>
        </p:grpSpPr>
        <p:sp>
          <p:nvSpPr>
            <p:cNvPr id="142" name="5-конечная звезда 14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3" name="5-конечная звезда 14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8215387" y="2954818"/>
            <a:ext cx="664210" cy="150896"/>
            <a:chOff x="6236568" y="276066"/>
            <a:chExt cx="582325" cy="148083"/>
          </a:xfrm>
        </p:grpSpPr>
        <p:sp>
          <p:nvSpPr>
            <p:cNvPr id="48" name="5-конечная звезда 4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5-конечная звезда 4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5-конечная звезда 4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5488706" y="3534625"/>
            <a:ext cx="664210" cy="150896"/>
            <a:chOff x="6236568" y="276066"/>
            <a:chExt cx="582325" cy="148083"/>
          </a:xfrm>
        </p:grpSpPr>
        <p:sp>
          <p:nvSpPr>
            <p:cNvPr id="45" name="5-конечная звезда 44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5-конечная звезда 45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1" name="5-конечная звезда 5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5493431" y="4751278"/>
            <a:ext cx="664210" cy="150896"/>
            <a:chOff x="6236568" y="276066"/>
            <a:chExt cx="582325" cy="148083"/>
          </a:xfrm>
        </p:grpSpPr>
        <p:sp>
          <p:nvSpPr>
            <p:cNvPr id="53" name="5-конечная звезда 5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5-конечная звезда 5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5492009" y="5325639"/>
            <a:ext cx="664210" cy="150896"/>
            <a:chOff x="6236568" y="276066"/>
            <a:chExt cx="582325" cy="148083"/>
          </a:xfrm>
        </p:grpSpPr>
        <p:sp>
          <p:nvSpPr>
            <p:cNvPr id="57" name="5-конечная звезда 56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0" name="5-конечная звезда 59"/>
          <p:cNvSpPr/>
          <p:nvPr/>
        </p:nvSpPr>
        <p:spPr>
          <a:xfrm>
            <a:off x="8451138" y="5905098"/>
            <a:ext cx="205493" cy="16036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5-конечная звезда 60"/>
          <p:cNvSpPr/>
          <p:nvPr/>
        </p:nvSpPr>
        <p:spPr>
          <a:xfrm>
            <a:off x="8448315" y="5299297"/>
            <a:ext cx="205493" cy="16036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2" name="Группа 61"/>
          <p:cNvGrpSpPr/>
          <p:nvPr/>
        </p:nvGrpSpPr>
        <p:grpSpPr>
          <a:xfrm>
            <a:off x="5414734" y="5989056"/>
            <a:ext cx="806733" cy="109788"/>
            <a:chOff x="4800372" y="271747"/>
            <a:chExt cx="806733" cy="148083"/>
          </a:xfrm>
        </p:grpSpPr>
        <p:sp>
          <p:nvSpPr>
            <p:cNvPr id="63" name="5-конечная звезда 62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5-конечная звезда 63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89387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15998" y="0"/>
            <a:ext cx="9092505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8797244"/>
              </p:ext>
            </p:extLst>
          </p:nvPr>
        </p:nvGraphicFramePr>
        <p:xfrm>
          <a:off x="0" y="548680"/>
          <a:ext cx="9144000" cy="630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0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41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0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61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15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2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61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42130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635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       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=ФБ/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kern="1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9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 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9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Актюбинская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№3" " ГУ "Управление здравоохранения Актюбинской области""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9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Актюбинская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№4" ГУ "" ГУ "Управление здравоохранения Актюбинской области""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9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Актюбинская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№5" " ГУ "Управление здравоохранения Актюбинской области"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89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Актюбинская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 Городская поликлиника №6" " ГУ "Управление здравоохранения Актюбинской области"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91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Актюбинская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"Центр семейный медицина" Управление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здравоохранение 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Актюбинской области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5035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Алматинская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Талдыкорганская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городская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поликлиника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503510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7330325"/>
                  </a:ext>
                </a:extLst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8267761" y="2236376"/>
            <a:ext cx="664210" cy="150896"/>
            <a:chOff x="6236568" y="276066"/>
            <a:chExt cx="582325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5257477" y="2234789"/>
            <a:ext cx="848183" cy="150351"/>
            <a:chOff x="4800372" y="271747"/>
            <a:chExt cx="806733" cy="148083"/>
          </a:xfrm>
        </p:grpSpPr>
        <p:sp>
          <p:nvSpPr>
            <p:cNvPr id="22" name="5-конечная звезда 2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5-конечная звезда 2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5-конечная звезда 2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5-конечная звезда 2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8" name="Группа 137"/>
          <p:cNvGrpSpPr/>
          <p:nvPr/>
        </p:nvGrpSpPr>
        <p:grpSpPr>
          <a:xfrm>
            <a:off x="8267761" y="3019073"/>
            <a:ext cx="664210" cy="150896"/>
            <a:chOff x="6236568" y="276066"/>
            <a:chExt cx="582325" cy="148083"/>
          </a:xfrm>
        </p:grpSpPr>
        <p:sp>
          <p:nvSpPr>
            <p:cNvPr id="139" name="5-конечная звезда 13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5-конечная звезда 13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5-конечная звезда 14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2" name="Группа 141"/>
          <p:cNvGrpSpPr/>
          <p:nvPr/>
        </p:nvGrpSpPr>
        <p:grpSpPr>
          <a:xfrm>
            <a:off x="5365742" y="3072011"/>
            <a:ext cx="664210" cy="150896"/>
            <a:chOff x="6236568" y="276066"/>
            <a:chExt cx="582325" cy="148083"/>
          </a:xfrm>
        </p:grpSpPr>
        <p:sp>
          <p:nvSpPr>
            <p:cNvPr id="143" name="5-конечная звезда 14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5-конечная звезда 14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6" name="Группа 145"/>
          <p:cNvGrpSpPr/>
          <p:nvPr/>
        </p:nvGrpSpPr>
        <p:grpSpPr>
          <a:xfrm>
            <a:off x="5562250" y="3875136"/>
            <a:ext cx="365246" cy="109788"/>
            <a:chOff x="7472157" y="269324"/>
            <a:chExt cx="365246" cy="148082"/>
          </a:xfrm>
        </p:grpSpPr>
        <p:sp>
          <p:nvSpPr>
            <p:cNvPr id="147" name="5-конечная звезда 14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5-конечная звезда 14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0" name="Группа 149"/>
          <p:cNvGrpSpPr/>
          <p:nvPr/>
        </p:nvGrpSpPr>
        <p:grpSpPr>
          <a:xfrm>
            <a:off x="8264190" y="4593835"/>
            <a:ext cx="664210" cy="150896"/>
            <a:chOff x="6236568" y="276066"/>
            <a:chExt cx="582325" cy="148083"/>
          </a:xfrm>
        </p:grpSpPr>
        <p:sp>
          <p:nvSpPr>
            <p:cNvPr id="151" name="5-конечная звезда 15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5-конечная звезда 15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5-конечная звезда 15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4" name="Группа 153"/>
          <p:cNvGrpSpPr/>
          <p:nvPr/>
        </p:nvGrpSpPr>
        <p:grpSpPr>
          <a:xfrm>
            <a:off x="8435599" y="3837036"/>
            <a:ext cx="365246" cy="109788"/>
            <a:chOff x="7472157" y="269324"/>
            <a:chExt cx="365246" cy="148082"/>
          </a:xfrm>
        </p:grpSpPr>
        <p:sp>
          <p:nvSpPr>
            <p:cNvPr id="155" name="5-конечная звезда 15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5-конечная звезда 15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5395016" y="4593838"/>
            <a:ext cx="664210" cy="150896"/>
            <a:chOff x="6236568" y="276066"/>
            <a:chExt cx="582325" cy="148083"/>
          </a:xfrm>
        </p:grpSpPr>
        <p:sp>
          <p:nvSpPr>
            <p:cNvPr id="53" name="5-конечная звезда 5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5-конечная звезда 5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56" name="5-конечная звезда 55"/>
          <p:cNvSpPr/>
          <p:nvPr/>
        </p:nvSpPr>
        <p:spPr>
          <a:xfrm>
            <a:off x="8508727" y="5426081"/>
            <a:ext cx="144016" cy="10978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5-конечная звезда 56"/>
          <p:cNvSpPr/>
          <p:nvPr/>
        </p:nvSpPr>
        <p:spPr>
          <a:xfrm>
            <a:off x="5658683" y="5480975"/>
            <a:ext cx="144016" cy="109788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8" name="Группа 57"/>
          <p:cNvGrpSpPr/>
          <p:nvPr/>
        </p:nvGrpSpPr>
        <p:grpSpPr>
          <a:xfrm>
            <a:off x="5275229" y="6035472"/>
            <a:ext cx="848183" cy="150351"/>
            <a:chOff x="4800372" y="271747"/>
            <a:chExt cx="806733" cy="148083"/>
          </a:xfrm>
        </p:grpSpPr>
        <p:sp>
          <p:nvSpPr>
            <p:cNvPr id="59" name="5-конечная звезда 58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8271331" y="6010190"/>
            <a:ext cx="664210" cy="150896"/>
            <a:chOff x="6236568" y="276066"/>
            <a:chExt cx="582325" cy="148083"/>
          </a:xfrm>
        </p:grpSpPr>
        <p:sp>
          <p:nvSpPr>
            <p:cNvPr id="64" name="5-конечная звезда 6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06783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5806323"/>
              </p:ext>
            </p:extLst>
          </p:nvPr>
        </p:nvGraphicFramePr>
        <p:xfrm>
          <a:off x="19100" y="548680"/>
          <a:ext cx="9124900" cy="6309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8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4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30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09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7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02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09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54567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219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5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Алматинская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Талдыкорганская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№2"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№1"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24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№2"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0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№3"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9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№4"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453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№5"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5184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Атырауская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городская поликлиника №7"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242220"/>
                  </a:ext>
                </a:extLst>
              </a:tr>
              <a:tr h="7837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ВКО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Учреждение "Консультативно-диагностическая поликлиника № 3 города Семей"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211409"/>
                  </a:ext>
                </a:extLst>
              </a:tr>
              <a:tr h="627458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385407"/>
                  </a:ext>
                </a:extLst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8230095" y="2326359"/>
            <a:ext cx="664210" cy="150896"/>
            <a:chOff x="6236568" y="276066"/>
            <a:chExt cx="582325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8" name="Группа 137"/>
          <p:cNvGrpSpPr/>
          <p:nvPr/>
        </p:nvGrpSpPr>
        <p:grpSpPr>
          <a:xfrm>
            <a:off x="8222196" y="2777098"/>
            <a:ext cx="664210" cy="150896"/>
            <a:chOff x="6236568" y="276066"/>
            <a:chExt cx="582325" cy="148083"/>
          </a:xfrm>
        </p:grpSpPr>
        <p:sp>
          <p:nvSpPr>
            <p:cNvPr id="139" name="5-конечная звезда 13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5-конечная звезда 13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5-конечная звезда 14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2" name="Группа 141"/>
          <p:cNvGrpSpPr/>
          <p:nvPr/>
        </p:nvGrpSpPr>
        <p:grpSpPr>
          <a:xfrm>
            <a:off x="8226525" y="3679661"/>
            <a:ext cx="664210" cy="150896"/>
            <a:chOff x="6236568" y="276066"/>
            <a:chExt cx="582325" cy="148083"/>
          </a:xfrm>
        </p:grpSpPr>
        <p:sp>
          <p:nvSpPr>
            <p:cNvPr id="143" name="5-конечная звезда 14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5-конечная звезда 14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0" name="Группа 149"/>
          <p:cNvGrpSpPr/>
          <p:nvPr/>
        </p:nvGrpSpPr>
        <p:grpSpPr>
          <a:xfrm>
            <a:off x="8199057" y="4146128"/>
            <a:ext cx="664210" cy="150896"/>
            <a:chOff x="6236568" y="276066"/>
            <a:chExt cx="582325" cy="148083"/>
          </a:xfrm>
        </p:grpSpPr>
        <p:sp>
          <p:nvSpPr>
            <p:cNvPr id="151" name="5-конечная звезда 15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5-конечная звезда 15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5-конечная звезда 15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4" name="Группа 153"/>
          <p:cNvGrpSpPr/>
          <p:nvPr/>
        </p:nvGrpSpPr>
        <p:grpSpPr>
          <a:xfrm>
            <a:off x="5512939" y="2384510"/>
            <a:ext cx="365246" cy="109788"/>
            <a:chOff x="7472157" y="269324"/>
            <a:chExt cx="365246" cy="148082"/>
          </a:xfrm>
        </p:grpSpPr>
        <p:sp>
          <p:nvSpPr>
            <p:cNvPr id="155" name="5-конечная звезда 15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5-конечная звезда 15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5509169" y="2797652"/>
            <a:ext cx="365246" cy="109788"/>
            <a:chOff x="7472157" y="269324"/>
            <a:chExt cx="365246" cy="148082"/>
          </a:xfrm>
        </p:grpSpPr>
        <p:sp>
          <p:nvSpPr>
            <p:cNvPr id="53" name="5-конечная звезда 5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5085013" y="3214248"/>
            <a:ext cx="1068902" cy="116436"/>
            <a:chOff x="3405227" y="254702"/>
            <a:chExt cx="1022756" cy="198725"/>
          </a:xfrm>
        </p:grpSpPr>
        <p:sp>
          <p:nvSpPr>
            <p:cNvPr id="56" name="5-конечная звезда 55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5-конечная звезда 56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4067944" y="254702"/>
              <a:ext cx="144016" cy="189736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4283967" y="263691"/>
              <a:ext cx="144016" cy="189736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8202627" y="3214248"/>
            <a:ext cx="664210" cy="150896"/>
            <a:chOff x="6236568" y="276066"/>
            <a:chExt cx="582325" cy="148083"/>
          </a:xfrm>
        </p:grpSpPr>
        <p:sp>
          <p:nvSpPr>
            <p:cNvPr id="62" name="5-конечная звезда 61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5-конечная звезда 63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5" name="Группа 64"/>
          <p:cNvGrpSpPr/>
          <p:nvPr/>
        </p:nvGrpSpPr>
        <p:grpSpPr>
          <a:xfrm>
            <a:off x="5197018" y="3679661"/>
            <a:ext cx="829192" cy="145691"/>
            <a:chOff x="4800372" y="271747"/>
            <a:chExt cx="806733" cy="148083"/>
          </a:xfrm>
        </p:grpSpPr>
        <p:sp>
          <p:nvSpPr>
            <p:cNvPr id="66" name="5-конечная звезда 65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5-конечная звезда 66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5-конечная звезда 67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0" name="Группа 69"/>
          <p:cNvGrpSpPr/>
          <p:nvPr/>
        </p:nvGrpSpPr>
        <p:grpSpPr>
          <a:xfrm>
            <a:off x="5295012" y="4146126"/>
            <a:ext cx="664210" cy="150896"/>
            <a:chOff x="6236568" y="276066"/>
            <a:chExt cx="582325" cy="148083"/>
          </a:xfrm>
        </p:grpSpPr>
        <p:sp>
          <p:nvSpPr>
            <p:cNvPr id="71" name="5-конечная звезда 7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5-конечная звезда 7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8099501" y="4603679"/>
            <a:ext cx="829192" cy="145691"/>
            <a:chOff x="4800372" y="271747"/>
            <a:chExt cx="806733" cy="148083"/>
          </a:xfrm>
        </p:grpSpPr>
        <p:sp>
          <p:nvSpPr>
            <p:cNvPr id="75" name="5-конечная звезда 7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5179843" y="4603677"/>
            <a:ext cx="829192" cy="145691"/>
            <a:chOff x="4800372" y="271747"/>
            <a:chExt cx="806733" cy="148083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5178915" y="5094265"/>
            <a:ext cx="829192" cy="145691"/>
            <a:chOff x="4800372" y="271747"/>
            <a:chExt cx="806733" cy="148083"/>
          </a:xfrm>
        </p:grpSpPr>
        <p:sp>
          <p:nvSpPr>
            <p:cNvPr id="85" name="5-конечная звезда 84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5-конечная звезда 86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5-конечная звезда 87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9" name="Группа 88"/>
          <p:cNvGrpSpPr/>
          <p:nvPr/>
        </p:nvGrpSpPr>
        <p:grpSpPr>
          <a:xfrm>
            <a:off x="8360087" y="5145355"/>
            <a:ext cx="365246" cy="109788"/>
            <a:chOff x="7472157" y="269324"/>
            <a:chExt cx="365246" cy="148082"/>
          </a:xfrm>
        </p:grpSpPr>
        <p:sp>
          <p:nvSpPr>
            <p:cNvPr id="90" name="5-конечная звезда 8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5-конечная звезда 9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8330183" y="5771533"/>
            <a:ext cx="365246" cy="109788"/>
            <a:chOff x="7472157" y="269324"/>
            <a:chExt cx="365246" cy="148082"/>
          </a:xfrm>
        </p:grpSpPr>
        <p:sp>
          <p:nvSpPr>
            <p:cNvPr id="93" name="5-конечная звезда 9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5-конечная звезда 9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5" name="Группа 94"/>
          <p:cNvGrpSpPr/>
          <p:nvPr/>
        </p:nvGrpSpPr>
        <p:grpSpPr>
          <a:xfrm>
            <a:off x="5484510" y="5771534"/>
            <a:ext cx="365246" cy="109788"/>
            <a:chOff x="7472157" y="269324"/>
            <a:chExt cx="365246" cy="148082"/>
          </a:xfrm>
        </p:grpSpPr>
        <p:sp>
          <p:nvSpPr>
            <p:cNvPr id="96" name="5-конечная звезда 9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5-конечная звезда 9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69573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29716" y="26715"/>
            <a:ext cx="9114284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2522074"/>
              </p:ext>
            </p:extLst>
          </p:nvPr>
        </p:nvGraphicFramePr>
        <p:xfrm>
          <a:off x="7500" y="548680"/>
          <a:ext cx="9136500" cy="6264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5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78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4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25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68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417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25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48569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947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ВКО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Медицинское учреждение "Поликлиника № 6 смешанного типа г. Семей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3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ВКО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"Поликлиника №1 города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Семей"УЗ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ВКО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31%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7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ВКО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Медицинское учреждение "Центральная смотровая поликлиника" (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г.Семей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41%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3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ВКО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"Поликлиника №2 г. Семей" УЗ ВКО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5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38%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93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ВКО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"Поликлиника №4 города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Семей"УЗ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ВКО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474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ВКО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КГКП "Поликлиника №5 смешанного типа г. Семей"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6577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ВКО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"Городская поликлиника №1 г. Усть-Каменогорска"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125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14%</a:t>
                      </a:r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856834"/>
                  </a:ext>
                </a:extLst>
              </a:tr>
              <a:tr h="656290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628052"/>
                  </a:ext>
                </a:extLst>
              </a:tr>
            </a:tbl>
          </a:graphicData>
        </a:graphic>
      </p:graphicFrame>
      <p:grpSp>
        <p:nvGrpSpPr>
          <p:cNvPr id="142" name="Группа 141"/>
          <p:cNvGrpSpPr/>
          <p:nvPr/>
        </p:nvGrpSpPr>
        <p:grpSpPr>
          <a:xfrm>
            <a:off x="5327600" y="2432770"/>
            <a:ext cx="679646" cy="157306"/>
            <a:chOff x="6236568" y="276066"/>
            <a:chExt cx="582325" cy="148083"/>
          </a:xfrm>
        </p:grpSpPr>
        <p:sp>
          <p:nvSpPr>
            <p:cNvPr id="143" name="5-конечная звезда 14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5-конечная звезда 14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6" name="Группа 145"/>
          <p:cNvGrpSpPr/>
          <p:nvPr/>
        </p:nvGrpSpPr>
        <p:grpSpPr>
          <a:xfrm>
            <a:off x="8349899" y="2454198"/>
            <a:ext cx="373734" cy="114452"/>
            <a:chOff x="7472157" y="269324"/>
            <a:chExt cx="365246" cy="148082"/>
          </a:xfrm>
        </p:grpSpPr>
        <p:sp>
          <p:nvSpPr>
            <p:cNvPr id="147" name="5-конечная звезда 14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5-конечная звезда 14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9" name="5-конечная звезда 148"/>
          <p:cNvSpPr/>
          <p:nvPr/>
        </p:nvSpPr>
        <p:spPr>
          <a:xfrm>
            <a:off x="8437433" y="3038781"/>
            <a:ext cx="147363" cy="1144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54" name="Группа 153"/>
          <p:cNvGrpSpPr/>
          <p:nvPr/>
        </p:nvGrpSpPr>
        <p:grpSpPr>
          <a:xfrm>
            <a:off x="5475966" y="3048190"/>
            <a:ext cx="373734" cy="114452"/>
            <a:chOff x="7472157" y="269324"/>
            <a:chExt cx="365246" cy="148082"/>
          </a:xfrm>
        </p:grpSpPr>
        <p:sp>
          <p:nvSpPr>
            <p:cNvPr id="155" name="5-конечная звезда 15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5-конечная звезда 15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8336288" y="3605584"/>
            <a:ext cx="373734" cy="114452"/>
            <a:chOff x="7472157" y="269324"/>
            <a:chExt cx="365246" cy="148082"/>
          </a:xfrm>
        </p:grpSpPr>
        <p:sp>
          <p:nvSpPr>
            <p:cNvPr id="53" name="5-конечная звезда 5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5446344" y="3640406"/>
            <a:ext cx="373734" cy="114452"/>
            <a:chOff x="7472157" y="269324"/>
            <a:chExt cx="365246" cy="148082"/>
          </a:xfrm>
        </p:grpSpPr>
        <p:sp>
          <p:nvSpPr>
            <p:cNvPr id="56" name="5-конечная звезда 55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5-конечная звезда 56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8361321" y="4158525"/>
            <a:ext cx="373734" cy="114452"/>
            <a:chOff x="7472157" y="269324"/>
            <a:chExt cx="365246" cy="148082"/>
          </a:xfrm>
        </p:grpSpPr>
        <p:sp>
          <p:nvSpPr>
            <p:cNvPr id="59" name="5-конечная звезда 5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5479101" y="4191410"/>
            <a:ext cx="373734" cy="114452"/>
            <a:chOff x="7472157" y="269324"/>
            <a:chExt cx="365246" cy="148082"/>
          </a:xfrm>
        </p:grpSpPr>
        <p:sp>
          <p:nvSpPr>
            <p:cNvPr id="62" name="5-конечная звезда 6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5485848" y="4700209"/>
            <a:ext cx="373734" cy="114452"/>
            <a:chOff x="7472157" y="269324"/>
            <a:chExt cx="365246" cy="148082"/>
          </a:xfrm>
        </p:grpSpPr>
        <p:sp>
          <p:nvSpPr>
            <p:cNvPr id="65" name="5-конечная звезда 6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67" name="5-конечная звезда 66"/>
          <p:cNvSpPr/>
          <p:nvPr/>
        </p:nvSpPr>
        <p:spPr>
          <a:xfrm>
            <a:off x="8441291" y="4686719"/>
            <a:ext cx="147363" cy="1144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8" name="Группа 67"/>
          <p:cNvGrpSpPr/>
          <p:nvPr/>
        </p:nvGrpSpPr>
        <p:grpSpPr>
          <a:xfrm>
            <a:off x="5456432" y="5205653"/>
            <a:ext cx="373734" cy="114452"/>
            <a:chOff x="7472157" y="269324"/>
            <a:chExt cx="365246" cy="148082"/>
          </a:xfrm>
        </p:grpSpPr>
        <p:sp>
          <p:nvSpPr>
            <p:cNvPr id="69" name="5-конечная звезда 68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8361321" y="5172480"/>
            <a:ext cx="373734" cy="114452"/>
            <a:chOff x="7472157" y="269324"/>
            <a:chExt cx="365246" cy="148082"/>
          </a:xfrm>
        </p:grpSpPr>
        <p:sp>
          <p:nvSpPr>
            <p:cNvPr id="72" name="5-конечная звезда 71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5461141" y="5764446"/>
            <a:ext cx="373734" cy="114452"/>
            <a:chOff x="7472157" y="269324"/>
            <a:chExt cx="365246" cy="148082"/>
          </a:xfrm>
        </p:grpSpPr>
        <p:sp>
          <p:nvSpPr>
            <p:cNvPr id="75" name="5-конечная звезда 7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7" name="5-конечная звезда 76"/>
          <p:cNvSpPr/>
          <p:nvPr/>
        </p:nvSpPr>
        <p:spPr>
          <a:xfrm>
            <a:off x="8440329" y="5764447"/>
            <a:ext cx="147363" cy="1144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44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150142"/>
              </p:ext>
            </p:extLst>
          </p:nvPr>
        </p:nvGraphicFramePr>
        <p:xfrm>
          <a:off x="0" y="551559"/>
          <a:ext cx="9144000" cy="6261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6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97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36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49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36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99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23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361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53520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647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1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ВКО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"Городская поликлиника №2 г. Усть-Каменогорска"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ВКО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ПХВ "Поликлиника №3 города 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Семей"УЗ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ВКО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170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59%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2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ВКО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Учреждение "Поликлиника "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Хаким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 (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г.Семей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110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275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7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ВКО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на 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ПХВ"Консультативно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-диагностический центр 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г.Семей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 (ПМСП 9)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465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51%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6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Жамбылская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"Городская поликлиника № 1 управления здравоохранения 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Жамбылской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области"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100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350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38%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676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Жамбылская 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"Городская поликлиника № 2 управления здравоохранения 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Жамбылской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области"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160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6764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Жамбылская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"Городская поликлиника № 4 управления здравоохранения 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Жамбылской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области"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220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50%</a:t>
                      </a:r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934562"/>
                  </a:ext>
                </a:extLst>
              </a:tr>
              <a:tr h="676474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0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083275"/>
                  </a:ext>
                </a:extLst>
              </a:tr>
            </a:tbl>
          </a:graphicData>
        </a:graphic>
      </p:graphicFrame>
      <p:grpSp>
        <p:nvGrpSpPr>
          <p:cNvPr id="52" name="Группа 51"/>
          <p:cNvGrpSpPr/>
          <p:nvPr/>
        </p:nvGrpSpPr>
        <p:grpSpPr>
          <a:xfrm>
            <a:off x="5468468" y="2360719"/>
            <a:ext cx="365246" cy="109788"/>
            <a:chOff x="7472157" y="269324"/>
            <a:chExt cx="365246" cy="148082"/>
          </a:xfrm>
        </p:grpSpPr>
        <p:sp>
          <p:nvSpPr>
            <p:cNvPr id="53" name="5-конечная звезда 5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8175202" y="2360719"/>
            <a:ext cx="664210" cy="150896"/>
            <a:chOff x="6236568" y="276066"/>
            <a:chExt cx="582325" cy="148083"/>
          </a:xfrm>
        </p:grpSpPr>
        <p:sp>
          <p:nvSpPr>
            <p:cNvPr id="56" name="5-конечная звезда 5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5-конечная звезда 5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5323032" y="2847582"/>
            <a:ext cx="664210" cy="150896"/>
            <a:chOff x="6236568" y="276066"/>
            <a:chExt cx="582325" cy="148083"/>
          </a:xfrm>
        </p:grpSpPr>
        <p:sp>
          <p:nvSpPr>
            <p:cNvPr id="60" name="5-конечная звезда 5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3" name="Группа 62"/>
          <p:cNvGrpSpPr/>
          <p:nvPr/>
        </p:nvGrpSpPr>
        <p:grpSpPr>
          <a:xfrm>
            <a:off x="8331673" y="2847582"/>
            <a:ext cx="365246" cy="109788"/>
            <a:chOff x="7472157" y="269324"/>
            <a:chExt cx="365246" cy="148082"/>
          </a:xfrm>
        </p:grpSpPr>
        <p:sp>
          <p:nvSpPr>
            <p:cNvPr id="64" name="5-конечная звезда 63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5486643" y="3779681"/>
            <a:ext cx="365246" cy="109788"/>
            <a:chOff x="7472157" y="269324"/>
            <a:chExt cx="365246" cy="148082"/>
          </a:xfrm>
        </p:grpSpPr>
        <p:sp>
          <p:nvSpPr>
            <p:cNvPr id="67" name="5-конечная звезда 6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5-конечная звезда 6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9" name="Группа 68"/>
          <p:cNvGrpSpPr/>
          <p:nvPr/>
        </p:nvGrpSpPr>
        <p:grpSpPr>
          <a:xfrm>
            <a:off x="8339469" y="3295806"/>
            <a:ext cx="365246" cy="109788"/>
            <a:chOff x="7472157" y="269324"/>
            <a:chExt cx="365246" cy="148082"/>
          </a:xfrm>
        </p:grpSpPr>
        <p:sp>
          <p:nvSpPr>
            <p:cNvPr id="70" name="5-конечная звезда 6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5475389" y="3295805"/>
            <a:ext cx="365246" cy="109788"/>
            <a:chOff x="7472157" y="269324"/>
            <a:chExt cx="365246" cy="148082"/>
          </a:xfrm>
        </p:grpSpPr>
        <p:sp>
          <p:nvSpPr>
            <p:cNvPr id="73" name="5-конечная звезда 7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5" name="Группа 74"/>
          <p:cNvGrpSpPr/>
          <p:nvPr/>
        </p:nvGrpSpPr>
        <p:grpSpPr>
          <a:xfrm>
            <a:off x="8201568" y="3751365"/>
            <a:ext cx="664210" cy="150896"/>
            <a:chOff x="6236568" y="276066"/>
            <a:chExt cx="582325" cy="148083"/>
          </a:xfrm>
        </p:grpSpPr>
        <p:sp>
          <p:nvSpPr>
            <p:cNvPr id="76" name="5-конечная звезда 7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5-конечная звезда 7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9" name="Группа 78"/>
          <p:cNvGrpSpPr/>
          <p:nvPr/>
        </p:nvGrpSpPr>
        <p:grpSpPr>
          <a:xfrm>
            <a:off x="5488156" y="4380330"/>
            <a:ext cx="365246" cy="109788"/>
            <a:chOff x="7472157" y="269324"/>
            <a:chExt cx="365246" cy="148082"/>
          </a:xfrm>
        </p:grpSpPr>
        <p:sp>
          <p:nvSpPr>
            <p:cNvPr id="80" name="5-конечная звезда 79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2" name="Группа 81"/>
          <p:cNvGrpSpPr/>
          <p:nvPr/>
        </p:nvGrpSpPr>
        <p:grpSpPr>
          <a:xfrm>
            <a:off x="8328254" y="4380331"/>
            <a:ext cx="365246" cy="109788"/>
            <a:chOff x="7472157" y="269324"/>
            <a:chExt cx="365246" cy="148082"/>
          </a:xfrm>
        </p:grpSpPr>
        <p:sp>
          <p:nvSpPr>
            <p:cNvPr id="83" name="5-конечная звезда 8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5-конечная звезда 8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5" name="Группа 84"/>
          <p:cNvGrpSpPr/>
          <p:nvPr/>
        </p:nvGrpSpPr>
        <p:grpSpPr>
          <a:xfrm>
            <a:off x="5326603" y="5013497"/>
            <a:ext cx="664210" cy="150896"/>
            <a:chOff x="6236568" y="276066"/>
            <a:chExt cx="582325" cy="148083"/>
          </a:xfrm>
        </p:grpSpPr>
        <p:sp>
          <p:nvSpPr>
            <p:cNvPr id="86" name="5-конечная звезда 8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5-конечная звезда 8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5-конечная звезда 8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9" name="Группа 88"/>
          <p:cNvGrpSpPr/>
          <p:nvPr/>
        </p:nvGrpSpPr>
        <p:grpSpPr>
          <a:xfrm>
            <a:off x="8205138" y="5667617"/>
            <a:ext cx="664210" cy="150896"/>
            <a:chOff x="6236568" y="276066"/>
            <a:chExt cx="582325" cy="148083"/>
          </a:xfrm>
        </p:grpSpPr>
        <p:sp>
          <p:nvSpPr>
            <p:cNvPr id="90" name="5-конечная звезда 89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5-конечная звезда 90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5-конечная звезда 91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3" name="Группа 92"/>
          <p:cNvGrpSpPr/>
          <p:nvPr/>
        </p:nvGrpSpPr>
        <p:grpSpPr>
          <a:xfrm>
            <a:off x="8201568" y="5062209"/>
            <a:ext cx="664210" cy="150896"/>
            <a:chOff x="6236568" y="276066"/>
            <a:chExt cx="582325" cy="148083"/>
          </a:xfrm>
        </p:grpSpPr>
        <p:sp>
          <p:nvSpPr>
            <p:cNvPr id="94" name="5-конечная звезда 9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5-конечная звезда 9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5-конечная звезда 9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7" name="Группа 96"/>
          <p:cNvGrpSpPr/>
          <p:nvPr/>
        </p:nvGrpSpPr>
        <p:grpSpPr>
          <a:xfrm>
            <a:off x="5197888" y="5743063"/>
            <a:ext cx="829192" cy="145691"/>
            <a:chOff x="4800372" y="271747"/>
            <a:chExt cx="806733" cy="148083"/>
          </a:xfrm>
        </p:grpSpPr>
        <p:sp>
          <p:nvSpPr>
            <p:cNvPr id="98" name="5-конечная звезда 97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5-конечная звезда 98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5-конечная звезда 99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5-конечная звезда 100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93096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038866"/>
              </p:ext>
            </p:extLst>
          </p:nvPr>
        </p:nvGraphicFramePr>
        <p:xfrm>
          <a:off x="-20790" y="544132"/>
          <a:ext cx="9164790" cy="6486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5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69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6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12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47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64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92151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1173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0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Жамбылская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"Городская поликлиника № 5 управления здравоохранения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Жамбылской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9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Жамбылская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 "Городская поликлиника № 6 управления здравоохранения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Жамбылской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9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ПХВ"Городская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поликлиника № 7 управления здравоохранения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Жамбылской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8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Учреждение "Медицинский центр "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Мейрим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230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97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Жамбылская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 ГКП на ПХВ "Городская поликлиника № 9" управления здравоохранения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акимата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Жамбылской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области"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83%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475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637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ЗКО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"Городская поликлиника №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 г. Уральск"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87%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559338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b="1" dirty="0" smtClean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8166110" y="3212976"/>
            <a:ext cx="664210" cy="150896"/>
            <a:chOff x="6236568" y="276066"/>
            <a:chExt cx="582325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5177322" y="4005064"/>
            <a:ext cx="848183" cy="150351"/>
            <a:chOff x="4800372" y="271747"/>
            <a:chExt cx="806733" cy="148083"/>
          </a:xfrm>
        </p:grpSpPr>
        <p:sp>
          <p:nvSpPr>
            <p:cNvPr id="22" name="5-конечная звезда 2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5-конечная звезда 2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5-конечная звезда 2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5-конечная звезда 2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2" name="Группа 141"/>
          <p:cNvGrpSpPr/>
          <p:nvPr/>
        </p:nvGrpSpPr>
        <p:grpSpPr>
          <a:xfrm>
            <a:off x="5288127" y="6006692"/>
            <a:ext cx="664210" cy="150896"/>
            <a:chOff x="6236568" y="276066"/>
            <a:chExt cx="582325" cy="148083"/>
          </a:xfrm>
        </p:grpSpPr>
        <p:sp>
          <p:nvSpPr>
            <p:cNvPr id="143" name="5-конечная звезда 14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5-конечная звезда 14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6" name="Группа 145"/>
          <p:cNvGrpSpPr/>
          <p:nvPr/>
        </p:nvGrpSpPr>
        <p:grpSpPr>
          <a:xfrm>
            <a:off x="8379370" y="2433838"/>
            <a:ext cx="365246" cy="109788"/>
            <a:chOff x="7472157" y="269324"/>
            <a:chExt cx="365246" cy="148082"/>
          </a:xfrm>
        </p:grpSpPr>
        <p:sp>
          <p:nvSpPr>
            <p:cNvPr id="147" name="5-конечная звезда 14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5-конечная звезда 14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0" name="Группа 149"/>
          <p:cNvGrpSpPr/>
          <p:nvPr/>
        </p:nvGrpSpPr>
        <p:grpSpPr>
          <a:xfrm>
            <a:off x="8169680" y="5297925"/>
            <a:ext cx="664210" cy="150896"/>
            <a:chOff x="6236568" y="276066"/>
            <a:chExt cx="582325" cy="148083"/>
          </a:xfrm>
        </p:grpSpPr>
        <p:sp>
          <p:nvSpPr>
            <p:cNvPr id="151" name="5-конечная звезда 15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5-конечная звезда 15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5-конечная звезда 15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4" name="Группа 153"/>
          <p:cNvGrpSpPr/>
          <p:nvPr/>
        </p:nvGrpSpPr>
        <p:grpSpPr>
          <a:xfrm>
            <a:off x="8379459" y="4687750"/>
            <a:ext cx="365246" cy="109788"/>
            <a:chOff x="7472157" y="269324"/>
            <a:chExt cx="365246" cy="148082"/>
          </a:xfrm>
        </p:grpSpPr>
        <p:sp>
          <p:nvSpPr>
            <p:cNvPr id="155" name="5-конечная звезда 15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6" name="5-конечная звезда 15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5477958" y="2420888"/>
            <a:ext cx="365246" cy="109788"/>
            <a:chOff x="7472157" y="269324"/>
            <a:chExt cx="365246" cy="148082"/>
          </a:xfrm>
        </p:grpSpPr>
        <p:sp>
          <p:nvSpPr>
            <p:cNvPr id="53" name="5-конечная звезда 52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5" name="Группа 54"/>
          <p:cNvGrpSpPr/>
          <p:nvPr/>
        </p:nvGrpSpPr>
        <p:grpSpPr>
          <a:xfrm>
            <a:off x="5102065" y="3226742"/>
            <a:ext cx="1068903" cy="116437"/>
            <a:chOff x="3405227" y="254701"/>
            <a:chExt cx="1022757" cy="198726"/>
          </a:xfrm>
        </p:grpSpPr>
        <p:sp>
          <p:nvSpPr>
            <p:cNvPr id="56" name="5-конечная звезда 55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5-конечная звезда 56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5-конечная звезда 57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8051495" y="4005062"/>
            <a:ext cx="848183" cy="150351"/>
            <a:chOff x="4800372" y="271747"/>
            <a:chExt cx="806733" cy="148083"/>
          </a:xfrm>
        </p:grpSpPr>
        <p:sp>
          <p:nvSpPr>
            <p:cNvPr id="62" name="5-конечная звезда 6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5-конечная звезда 6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6" name="Группа 65"/>
          <p:cNvGrpSpPr/>
          <p:nvPr/>
        </p:nvGrpSpPr>
        <p:grpSpPr>
          <a:xfrm>
            <a:off x="5197882" y="4632854"/>
            <a:ext cx="848183" cy="150351"/>
            <a:chOff x="4800372" y="271747"/>
            <a:chExt cx="806733" cy="148083"/>
          </a:xfrm>
        </p:grpSpPr>
        <p:sp>
          <p:nvSpPr>
            <p:cNvPr id="67" name="5-конечная звезда 6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5-конечная звезда 6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5195109" y="5301208"/>
            <a:ext cx="848183" cy="150351"/>
            <a:chOff x="4800372" y="271747"/>
            <a:chExt cx="806733" cy="148083"/>
          </a:xfrm>
        </p:grpSpPr>
        <p:sp>
          <p:nvSpPr>
            <p:cNvPr id="72" name="5-конечная звезда 7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7967333" y="6021288"/>
            <a:ext cx="1068903" cy="116437"/>
            <a:chOff x="3405227" y="254701"/>
            <a:chExt cx="1022757" cy="198726"/>
          </a:xfrm>
        </p:grpSpPr>
        <p:sp>
          <p:nvSpPr>
            <p:cNvPr id="77" name="5-конечная звезда 76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5-конечная звезда 78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5-конечная звезда 79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5-конечная звезда 80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5314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-5262" y="-1860"/>
            <a:ext cx="9149261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398186"/>
              </p:ext>
            </p:extLst>
          </p:nvPr>
        </p:nvGraphicFramePr>
        <p:xfrm>
          <a:off x="-17378" y="515493"/>
          <a:ext cx="9161378" cy="6297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4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49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65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59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10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434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59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872380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955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Городская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поликлиника №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г.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Уральс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"Городская поликлиника №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 г. Уральск"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150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"Городская поликлиника №4" на 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ПХВ г. Уральск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250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93%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ЗКО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"Городская поликлиника №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г. Уральск"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180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780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81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ЗКО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ГКП на ПХВ "Городская поликлиника №</a:t>
                      </a:r>
                      <a:r>
                        <a:rPr lang="ru-RU" sz="11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 г. Уральск"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496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"Поликлиника №1 города Караганды" УЗКО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6872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"Поликлиника №2 города Караганды" УЗКО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786894"/>
                  </a:ext>
                </a:extLst>
              </a:tr>
              <a:tr h="6872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"Поликлиника №3 города Караганды" УЗКО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210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77%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4898652"/>
                  </a:ext>
                </a:extLst>
              </a:tr>
              <a:tr h="687297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4" name="Группа 3"/>
          <p:cNvGrpSpPr/>
          <p:nvPr/>
        </p:nvGrpSpPr>
        <p:grpSpPr>
          <a:xfrm>
            <a:off x="5325772" y="3438555"/>
            <a:ext cx="664210" cy="150896"/>
            <a:chOff x="6236568" y="276066"/>
            <a:chExt cx="582325" cy="148083"/>
          </a:xfrm>
        </p:grpSpPr>
        <p:sp>
          <p:nvSpPr>
            <p:cNvPr id="6" name="5-конечная звезда 5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5-конечная звезда 6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5-конечная звезда 7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8091341" y="2552619"/>
            <a:ext cx="829192" cy="145691"/>
            <a:chOff x="4800372" y="271747"/>
            <a:chExt cx="806733" cy="148083"/>
          </a:xfrm>
        </p:grpSpPr>
        <p:sp>
          <p:nvSpPr>
            <p:cNvPr id="17" name="5-конечная звезда 1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5-конечная звезда 1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5-конечная звезда 1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5-конечная звезда 1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5213550" y="2077760"/>
            <a:ext cx="848183" cy="150351"/>
            <a:chOff x="4800372" y="271747"/>
            <a:chExt cx="806733" cy="148083"/>
          </a:xfrm>
        </p:grpSpPr>
        <p:sp>
          <p:nvSpPr>
            <p:cNvPr id="22" name="5-конечная звезда 2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5-конечная звезда 2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5-конечная звезда 2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5-конечная звезда 2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8" name="Группа 137"/>
          <p:cNvGrpSpPr/>
          <p:nvPr/>
        </p:nvGrpSpPr>
        <p:grpSpPr>
          <a:xfrm>
            <a:off x="8191022" y="5043956"/>
            <a:ext cx="664210" cy="150896"/>
            <a:chOff x="6236568" y="276066"/>
            <a:chExt cx="582325" cy="148083"/>
          </a:xfrm>
        </p:grpSpPr>
        <p:sp>
          <p:nvSpPr>
            <p:cNvPr id="139" name="5-конечная звезда 13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5-конечная звезда 13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5-конечная звезда 14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2" name="Группа 141"/>
          <p:cNvGrpSpPr/>
          <p:nvPr/>
        </p:nvGrpSpPr>
        <p:grpSpPr>
          <a:xfrm>
            <a:off x="5314550" y="2552621"/>
            <a:ext cx="664210" cy="150896"/>
            <a:chOff x="6236568" y="276066"/>
            <a:chExt cx="582325" cy="148083"/>
          </a:xfrm>
        </p:grpSpPr>
        <p:sp>
          <p:nvSpPr>
            <p:cNvPr id="143" name="5-конечная звезда 14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5-конечная звезда 14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50" name="Группа 149"/>
          <p:cNvGrpSpPr/>
          <p:nvPr/>
        </p:nvGrpSpPr>
        <p:grpSpPr>
          <a:xfrm>
            <a:off x="5314550" y="4427953"/>
            <a:ext cx="664210" cy="150896"/>
            <a:chOff x="6236568" y="276066"/>
            <a:chExt cx="582325" cy="148083"/>
          </a:xfrm>
        </p:grpSpPr>
        <p:sp>
          <p:nvSpPr>
            <p:cNvPr id="151" name="5-конечная звезда 15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2" name="5-конечная звезда 15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3" name="5-конечная звезда 15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7973371" y="2132856"/>
            <a:ext cx="1068903" cy="116437"/>
            <a:chOff x="3405227" y="254701"/>
            <a:chExt cx="1022757" cy="198726"/>
          </a:xfrm>
        </p:grpSpPr>
        <p:sp>
          <p:nvSpPr>
            <p:cNvPr id="53" name="5-конечная звезда 52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5-конечная звезда 54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5-конечная звезда 56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8" name="Группа 57"/>
          <p:cNvGrpSpPr/>
          <p:nvPr/>
        </p:nvGrpSpPr>
        <p:grpSpPr>
          <a:xfrm>
            <a:off x="7972415" y="3019924"/>
            <a:ext cx="1068903" cy="116437"/>
            <a:chOff x="3405227" y="254701"/>
            <a:chExt cx="1022757" cy="198726"/>
          </a:xfrm>
        </p:grpSpPr>
        <p:sp>
          <p:nvSpPr>
            <p:cNvPr id="59" name="5-конечная звезда 58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5-конечная звезда 61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3" name="5-конечная звезда 62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4" name="Группа 63"/>
          <p:cNvGrpSpPr/>
          <p:nvPr/>
        </p:nvGrpSpPr>
        <p:grpSpPr>
          <a:xfrm>
            <a:off x="7981023" y="3453151"/>
            <a:ext cx="1068903" cy="116437"/>
            <a:chOff x="3405227" y="254701"/>
            <a:chExt cx="1022757" cy="198726"/>
          </a:xfrm>
        </p:grpSpPr>
        <p:sp>
          <p:nvSpPr>
            <p:cNvPr id="65" name="5-конечная звезда 64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5-конечная звезда 66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5-конечная звезда 67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0" name="Группа 69"/>
          <p:cNvGrpSpPr/>
          <p:nvPr/>
        </p:nvGrpSpPr>
        <p:grpSpPr>
          <a:xfrm>
            <a:off x="5115773" y="3025192"/>
            <a:ext cx="1068903" cy="116437"/>
            <a:chOff x="3405227" y="254701"/>
            <a:chExt cx="1022757" cy="198726"/>
          </a:xfrm>
        </p:grpSpPr>
        <p:sp>
          <p:nvSpPr>
            <p:cNvPr id="71" name="5-конечная звезда 70"/>
            <p:cNvSpPr/>
            <p:nvPr/>
          </p:nvSpPr>
          <p:spPr>
            <a:xfrm>
              <a:off x="3405227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5-конечная звезда 71"/>
            <p:cNvSpPr/>
            <p:nvPr/>
          </p:nvSpPr>
          <p:spPr>
            <a:xfrm>
              <a:off x="3629635" y="254703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5-конечная звезда 72"/>
            <p:cNvSpPr/>
            <p:nvPr/>
          </p:nvSpPr>
          <p:spPr>
            <a:xfrm>
              <a:off x="3851920" y="25470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4067944" y="254701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4283968" y="263692"/>
              <a:ext cx="144016" cy="189735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6" name="Группа 75"/>
          <p:cNvGrpSpPr/>
          <p:nvPr/>
        </p:nvGrpSpPr>
        <p:grpSpPr>
          <a:xfrm>
            <a:off x="5213550" y="3896591"/>
            <a:ext cx="848183" cy="150351"/>
            <a:chOff x="4800372" y="271747"/>
            <a:chExt cx="806733" cy="148083"/>
          </a:xfrm>
        </p:grpSpPr>
        <p:sp>
          <p:nvSpPr>
            <p:cNvPr id="77" name="5-конечная звезда 7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5-конечная звезда 7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5-конечная звезда 7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5-конечная звезда 7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1" name="Группа 80"/>
          <p:cNvGrpSpPr/>
          <p:nvPr/>
        </p:nvGrpSpPr>
        <p:grpSpPr>
          <a:xfrm>
            <a:off x="8072350" y="3896589"/>
            <a:ext cx="848183" cy="150351"/>
            <a:chOff x="4800372" y="271747"/>
            <a:chExt cx="806733" cy="148083"/>
          </a:xfrm>
        </p:grpSpPr>
        <p:sp>
          <p:nvSpPr>
            <p:cNvPr id="82" name="5-конечная звезда 8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5-конечная звезда 8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5-конечная звезда 8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6" name="Группа 85"/>
          <p:cNvGrpSpPr/>
          <p:nvPr/>
        </p:nvGrpSpPr>
        <p:grpSpPr>
          <a:xfrm>
            <a:off x="8089626" y="4428500"/>
            <a:ext cx="848183" cy="150351"/>
            <a:chOff x="4800372" y="271747"/>
            <a:chExt cx="806733" cy="148083"/>
          </a:xfrm>
        </p:grpSpPr>
        <p:sp>
          <p:nvSpPr>
            <p:cNvPr id="87" name="5-конечная звезда 8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5-конечная звезда 8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5-конечная звезда 8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1" name="Группа 90"/>
          <p:cNvGrpSpPr/>
          <p:nvPr/>
        </p:nvGrpSpPr>
        <p:grpSpPr>
          <a:xfrm>
            <a:off x="5209314" y="4969054"/>
            <a:ext cx="848183" cy="150351"/>
            <a:chOff x="4800372" y="271747"/>
            <a:chExt cx="806733" cy="148083"/>
          </a:xfrm>
        </p:grpSpPr>
        <p:sp>
          <p:nvSpPr>
            <p:cNvPr id="92" name="5-конечная звезда 9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5-конечная звезда 9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5-конечная звезда 9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5-конечная звезда 9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6" name="Группа 95"/>
          <p:cNvGrpSpPr/>
          <p:nvPr/>
        </p:nvGrpSpPr>
        <p:grpSpPr>
          <a:xfrm>
            <a:off x="8102605" y="5709356"/>
            <a:ext cx="848183" cy="150351"/>
            <a:chOff x="4800372" y="271747"/>
            <a:chExt cx="806733" cy="148083"/>
          </a:xfrm>
        </p:grpSpPr>
        <p:sp>
          <p:nvSpPr>
            <p:cNvPr id="97" name="5-конечная звезда 9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5-конечная звезда 9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5-конечная звезда 9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5-конечная звезда 9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1" name="Группа 100"/>
          <p:cNvGrpSpPr/>
          <p:nvPr/>
        </p:nvGrpSpPr>
        <p:grpSpPr>
          <a:xfrm>
            <a:off x="5213550" y="5709354"/>
            <a:ext cx="848183" cy="150351"/>
            <a:chOff x="4800372" y="271747"/>
            <a:chExt cx="806733" cy="148083"/>
          </a:xfrm>
        </p:grpSpPr>
        <p:sp>
          <p:nvSpPr>
            <p:cNvPr id="102" name="5-конечная звезда 101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5-конечная звезда 102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5-конечная звезда 103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5" name="5-конечная звезда 104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66088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3"/>
          <p:cNvSpPr>
            <a:spLocks noGrp="1"/>
          </p:cNvSpPr>
          <p:nvPr>
            <p:ph type="title"/>
          </p:nvPr>
        </p:nvSpPr>
        <p:spPr>
          <a:xfrm>
            <a:off x="-5954" y="0"/>
            <a:ext cx="9149954" cy="5040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Итоги распределения звезд амбулаторно-поликлинических организаций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итогам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2017 </a:t>
            </a:r>
            <a:r>
              <a:rPr lang="ru-RU" sz="1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года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5535704"/>
              </p:ext>
            </p:extLst>
          </p:nvPr>
        </p:nvGraphicFramePr>
        <p:xfrm>
          <a:off x="22076" y="556169"/>
          <a:ext cx="9121924" cy="62160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0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6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20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2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505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851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98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5058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149451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Регион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медицинской организации</a:t>
                      </a: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клиническим показателям</a:t>
                      </a:r>
                    </a:p>
                    <a:p>
                      <a:pPr algn="ctr"/>
                      <a:endParaRPr lang="ru-RU" sz="11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 расчета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 показателям менеджмента                         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baseline="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ru-RU" sz="1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910</a:t>
                      </a:r>
                      <a:r>
                        <a:rPr lang="ru-RU" sz="105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ru-RU" sz="105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516"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 ПБ*100</a:t>
                      </a: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ФБ</a:t>
                      </a:r>
                      <a:endParaRPr lang="ru-RU" sz="12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=ФБ/</a:t>
                      </a:r>
                      <a:r>
                        <a:rPr lang="en-US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r>
                        <a:rPr lang="ru-RU" sz="1000" b="1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ахПБ</a:t>
                      </a:r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*100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Звезды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37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"Поликлиника № 4 города Караганды" УЗКО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105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0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"Поликлиника №5 города Караганды" УЗКО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1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"Поликлиника №1 города Балхаш" УЗКО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70%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8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"Поликлиника №2 города Балхаш" УЗКО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190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84%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89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КГКП "Поликлиника города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Жезказган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 УЗКО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140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720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6433"/>
                  </a:ext>
                </a:extLst>
              </a:tr>
              <a:tr h="468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"Поликлиника города </a:t>
                      </a:r>
                      <a:r>
                        <a:rPr lang="ru-RU" sz="11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Сатпаев</a:t>
                      </a: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" УЗКО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120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1833730"/>
                  </a:ext>
                </a:extLst>
              </a:tr>
              <a:tr h="5352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«Поликлиника №1 города Темиртау» УЗКО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645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71%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409884"/>
                  </a:ext>
                </a:extLst>
              </a:tr>
              <a:tr h="6477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Карагандинская 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КГП «Поликлиника №2 города Темиртау» УЗКО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200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69%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550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60%</a:t>
                      </a:r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513896"/>
                  </a:ext>
                </a:extLst>
              </a:tr>
              <a:tr h="647775"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ах</a:t>
                      </a:r>
                      <a:r>
                        <a:rPr lang="en-US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ПБ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максимальный пороговый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ФБ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фактический балл;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КР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коэффициент результативности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85B26E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pSp>
        <p:nvGrpSpPr>
          <p:cNvPr id="46" name="Группа 45"/>
          <p:cNvGrpSpPr/>
          <p:nvPr/>
        </p:nvGrpSpPr>
        <p:grpSpPr>
          <a:xfrm>
            <a:off x="8062945" y="2941328"/>
            <a:ext cx="936104" cy="130066"/>
            <a:chOff x="4800372" y="271747"/>
            <a:chExt cx="806733" cy="148083"/>
          </a:xfrm>
        </p:grpSpPr>
        <p:sp>
          <p:nvSpPr>
            <p:cNvPr id="47" name="5-конечная звезда 46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5-конечная звезда 47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5-конечная звезда 48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5-конечная звезда 49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8" name="Группа 137"/>
          <p:cNvGrpSpPr/>
          <p:nvPr/>
        </p:nvGrpSpPr>
        <p:grpSpPr>
          <a:xfrm>
            <a:off x="8175272" y="2429934"/>
            <a:ext cx="664210" cy="150896"/>
            <a:chOff x="6236568" y="276066"/>
            <a:chExt cx="582325" cy="148083"/>
          </a:xfrm>
        </p:grpSpPr>
        <p:sp>
          <p:nvSpPr>
            <p:cNvPr id="139" name="5-конечная звезда 138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0" name="5-конечная звезда 139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1" name="5-конечная звезда 140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2" name="Группа 141"/>
          <p:cNvGrpSpPr/>
          <p:nvPr/>
        </p:nvGrpSpPr>
        <p:grpSpPr>
          <a:xfrm>
            <a:off x="5310016" y="2920498"/>
            <a:ext cx="664210" cy="150896"/>
            <a:chOff x="6236568" y="276066"/>
            <a:chExt cx="582325" cy="148083"/>
          </a:xfrm>
        </p:grpSpPr>
        <p:sp>
          <p:nvSpPr>
            <p:cNvPr id="143" name="5-конечная звезда 142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4" name="5-конечная звезда 143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5" name="5-конечная звезда 144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46" name="Группа 145"/>
          <p:cNvGrpSpPr/>
          <p:nvPr/>
        </p:nvGrpSpPr>
        <p:grpSpPr>
          <a:xfrm>
            <a:off x="5398754" y="2436644"/>
            <a:ext cx="471841" cy="145295"/>
            <a:chOff x="7472157" y="269324"/>
            <a:chExt cx="365246" cy="148082"/>
          </a:xfrm>
        </p:grpSpPr>
        <p:sp>
          <p:nvSpPr>
            <p:cNvPr id="147" name="5-конечная звезда 146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8" name="5-конечная звезда 147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2" name="Группа 51"/>
          <p:cNvGrpSpPr/>
          <p:nvPr/>
        </p:nvGrpSpPr>
        <p:grpSpPr>
          <a:xfrm>
            <a:off x="8042895" y="3753917"/>
            <a:ext cx="936104" cy="130066"/>
            <a:chOff x="4800372" y="271747"/>
            <a:chExt cx="806733" cy="148083"/>
          </a:xfrm>
        </p:grpSpPr>
        <p:sp>
          <p:nvSpPr>
            <p:cNvPr id="53" name="5-конечная звезда 52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5-конечная звезда 53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5" name="5-конечная звезда 54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5-конечная звезда 55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57" name="Группа 56"/>
          <p:cNvGrpSpPr/>
          <p:nvPr/>
        </p:nvGrpSpPr>
        <p:grpSpPr>
          <a:xfrm>
            <a:off x="8022399" y="4179167"/>
            <a:ext cx="936104" cy="130066"/>
            <a:chOff x="4800372" y="271747"/>
            <a:chExt cx="806733" cy="148083"/>
          </a:xfrm>
        </p:grpSpPr>
        <p:sp>
          <p:nvSpPr>
            <p:cNvPr id="58" name="5-конечная звезда 57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5-конечная звезда 58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5-конечная звезда 59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5-конечная звезда 60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8022399" y="4657891"/>
            <a:ext cx="936104" cy="130066"/>
            <a:chOff x="4800372" y="271747"/>
            <a:chExt cx="806733" cy="148083"/>
          </a:xfrm>
        </p:grpSpPr>
        <p:sp>
          <p:nvSpPr>
            <p:cNvPr id="63" name="5-конечная звезда 62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4" name="5-конечная звезда 63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5-конечная звезда 64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5-конечная звезда 65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67" name="Группа 66"/>
          <p:cNvGrpSpPr/>
          <p:nvPr/>
        </p:nvGrpSpPr>
        <p:grpSpPr>
          <a:xfrm>
            <a:off x="8034949" y="5165060"/>
            <a:ext cx="936104" cy="130066"/>
            <a:chOff x="4800371" y="271747"/>
            <a:chExt cx="806734" cy="148083"/>
          </a:xfrm>
        </p:grpSpPr>
        <p:sp>
          <p:nvSpPr>
            <p:cNvPr id="68" name="5-конечная звезда 67"/>
            <p:cNvSpPr/>
            <p:nvPr/>
          </p:nvSpPr>
          <p:spPr>
            <a:xfrm>
              <a:off x="4800371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5-конечная звезда 68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5-конечная звезда 69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5-конечная звезда 70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2" name="Группа 71"/>
          <p:cNvGrpSpPr/>
          <p:nvPr/>
        </p:nvGrpSpPr>
        <p:grpSpPr>
          <a:xfrm>
            <a:off x="8042895" y="3366215"/>
            <a:ext cx="936104" cy="130066"/>
            <a:chOff x="4800372" y="271747"/>
            <a:chExt cx="806733" cy="148083"/>
          </a:xfrm>
        </p:grpSpPr>
        <p:sp>
          <p:nvSpPr>
            <p:cNvPr id="73" name="5-конечная звезда 72"/>
            <p:cNvSpPr/>
            <p:nvPr/>
          </p:nvSpPr>
          <p:spPr>
            <a:xfrm>
              <a:off x="4800372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5-конечная звезда 73"/>
            <p:cNvSpPr/>
            <p:nvPr/>
          </p:nvSpPr>
          <p:spPr>
            <a:xfrm>
              <a:off x="5024780" y="271749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5-конечная звезда 74"/>
            <p:cNvSpPr/>
            <p:nvPr/>
          </p:nvSpPr>
          <p:spPr>
            <a:xfrm>
              <a:off x="5247065" y="27174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5-конечная звезда 75"/>
            <p:cNvSpPr/>
            <p:nvPr/>
          </p:nvSpPr>
          <p:spPr>
            <a:xfrm>
              <a:off x="5463089" y="27174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7" name="Группа 76"/>
          <p:cNvGrpSpPr/>
          <p:nvPr/>
        </p:nvGrpSpPr>
        <p:grpSpPr>
          <a:xfrm>
            <a:off x="5424823" y="3350986"/>
            <a:ext cx="471841" cy="145295"/>
            <a:chOff x="7472157" y="269324"/>
            <a:chExt cx="365246" cy="148082"/>
          </a:xfrm>
        </p:grpSpPr>
        <p:sp>
          <p:nvSpPr>
            <p:cNvPr id="78" name="5-конечная звезда 77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5-конечная звезда 78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0" name="Группа 79"/>
          <p:cNvGrpSpPr/>
          <p:nvPr/>
        </p:nvGrpSpPr>
        <p:grpSpPr>
          <a:xfrm>
            <a:off x="5306442" y="3753915"/>
            <a:ext cx="664210" cy="150896"/>
            <a:chOff x="6236568" y="276066"/>
            <a:chExt cx="582325" cy="148083"/>
          </a:xfrm>
        </p:grpSpPr>
        <p:sp>
          <p:nvSpPr>
            <p:cNvPr id="81" name="5-конечная звезда 80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5-конечная звезда 81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5-конечная звезда 82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4" name="Группа 83"/>
          <p:cNvGrpSpPr/>
          <p:nvPr/>
        </p:nvGrpSpPr>
        <p:grpSpPr>
          <a:xfrm>
            <a:off x="5387346" y="4171553"/>
            <a:ext cx="471841" cy="145295"/>
            <a:chOff x="7472157" y="269324"/>
            <a:chExt cx="365246" cy="148082"/>
          </a:xfrm>
        </p:grpSpPr>
        <p:sp>
          <p:nvSpPr>
            <p:cNvPr id="85" name="5-конечная звезда 84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5-конечная звезда 85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7" name="Группа 86"/>
          <p:cNvGrpSpPr/>
          <p:nvPr/>
        </p:nvGrpSpPr>
        <p:grpSpPr>
          <a:xfrm>
            <a:off x="5387620" y="4650276"/>
            <a:ext cx="471841" cy="145295"/>
            <a:chOff x="7472157" y="269324"/>
            <a:chExt cx="365246" cy="148082"/>
          </a:xfrm>
        </p:grpSpPr>
        <p:sp>
          <p:nvSpPr>
            <p:cNvPr id="88" name="5-конечная звезда 87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5-конечная звезда 88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0" name="Группа 89"/>
          <p:cNvGrpSpPr/>
          <p:nvPr/>
        </p:nvGrpSpPr>
        <p:grpSpPr>
          <a:xfrm>
            <a:off x="5374948" y="5142057"/>
            <a:ext cx="471841" cy="145295"/>
            <a:chOff x="7472157" y="269324"/>
            <a:chExt cx="365246" cy="148082"/>
          </a:xfrm>
        </p:grpSpPr>
        <p:sp>
          <p:nvSpPr>
            <p:cNvPr id="91" name="5-конечная звезда 90"/>
            <p:cNvSpPr/>
            <p:nvPr/>
          </p:nvSpPr>
          <p:spPr>
            <a:xfrm>
              <a:off x="7472157" y="269325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5-конечная звезда 91"/>
            <p:cNvSpPr/>
            <p:nvPr/>
          </p:nvSpPr>
          <p:spPr>
            <a:xfrm>
              <a:off x="7693387" y="269324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3" name="Группа 92"/>
          <p:cNvGrpSpPr/>
          <p:nvPr/>
        </p:nvGrpSpPr>
        <p:grpSpPr>
          <a:xfrm>
            <a:off x="5328638" y="5718952"/>
            <a:ext cx="664210" cy="150896"/>
            <a:chOff x="6236568" y="276066"/>
            <a:chExt cx="582325" cy="148083"/>
          </a:xfrm>
        </p:grpSpPr>
        <p:sp>
          <p:nvSpPr>
            <p:cNvPr id="94" name="5-конечная звезда 93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5-конечная звезда 94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5-конечная звезда 95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7" name="Группа 96"/>
          <p:cNvGrpSpPr/>
          <p:nvPr/>
        </p:nvGrpSpPr>
        <p:grpSpPr>
          <a:xfrm>
            <a:off x="8195968" y="5718954"/>
            <a:ext cx="664210" cy="150896"/>
            <a:chOff x="6236568" y="276066"/>
            <a:chExt cx="582325" cy="148083"/>
          </a:xfrm>
        </p:grpSpPr>
        <p:sp>
          <p:nvSpPr>
            <p:cNvPr id="98" name="5-конечная звезда 97"/>
            <p:cNvSpPr/>
            <p:nvPr/>
          </p:nvSpPr>
          <p:spPr>
            <a:xfrm>
              <a:off x="6236568" y="276068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5-конечная звезда 98"/>
            <p:cNvSpPr/>
            <p:nvPr/>
          </p:nvSpPr>
          <p:spPr>
            <a:xfrm>
              <a:off x="6458853" y="276067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5-конечная звезда 99"/>
            <p:cNvSpPr/>
            <p:nvPr/>
          </p:nvSpPr>
          <p:spPr>
            <a:xfrm>
              <a:off x="6674877" y="276066"/>
              <a:ext cx="144016" cy="148081"/>
            </a:xfrm>
            <a:prstGeom prst="star5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61085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4383</Words>
  <Application>Microsoft Office PowerPoint</Application>
  <PresentationFormat>Экран (4:3)</PresentationFormat>
  <Paragraphs>1428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Helvetica Neue</vt:lpstr>
      <vt:lpstr>Times New Roman</vt:lpstr>
      <vt:lpstr>Тема Office</vt:lpstr>
      <vt:lpstr>РЕСПУБЛИКАНСКИЙ ЦЕНТР РАЗВИТИЯ ЗДРАВООХРАНЕНИЯ МИНИСТЕРСТВА ЗДРАВООХРАНЕНИЯ РЕСПУБЛИКИ КАЗАХСТАН</vt:lpstr>
      <vt:lpstr>Итоги распределения звезд амбулаторно-поликлинических организаций по итогам 2017 года</vt:lpstr>
      <vt:lpstr>Итоги распределения звезд амбулаторно-поликлинических организаций по итогам 2017 года</vt:lpstr>
      <vt:lpstr>Итоги распределения звезд амбулаторно-поликлинических организаций по итогам 2017 года</vt:lpstr>
      <vt:lpstr>Итоги распределения звезд амбулаторно-поликлинических организаций по итогам 2017 года</vt:lpstr>
      <vt:lpstr>Итоги распределения звезд амбулаторно-поликлинических организаций по итогам 2017 года</vt:lpstr>
      <vt:lpstr>Итоги распределения звезд амбулаторно-поликлинических организаций по итогам 2017 года</vt:lpstr>
      <vt:lpstr>Итоги распределения звезд амбулаторно-поликлинических организаций по итогам 2017 года</vt:lpstr>
      <vt:lpstr>Итоги распределения звезд амбулаторно-поликлинических организаций  по итогам 2017 года</vt:lpstr>
      <vt:lpstr>Итоги распределения звезд амбулаторно-поликлинических организаций по итогам 2017 года</vt:lpstr>
      <vt:lpstr>Итоги распределения звезд амбулаторно-поликлинических организаций по итогам 2017 года</vt:lpstr>
      <vt:lpstr>Итоги распределения звезд амбулаторно-поликлинических организаций по итогам 2017 года</vt:lpstr>
      <vt:lpstr>Итоги распределения звезд амбулаторно-поликлинических организаций по итогам 2017 года</vt:lpstr>
      <vt:lpstr>Итоги распределения звезд амбулаторно-поликлинических организаций по итогам 2017 года</vt:lpstr>
      <vt:lpstr>Итоги распределения звезд амбулаторно-поликлинических организаций  по итогам 2017 года</vt:lpstr>
      <vt:lpstr>Итоги распределения звезд амбулаторно-поликлинических организаций  по итогам 2017 года</vt:lpstr>
      <vt:lpstr>Итоги распределения звезд амбулаторно-поликлинических организаций по итогам 2017 года</vt:lpstr>
      <vt:lpstr>Итоги распределения звезд амбулаторно-поликлинических организаций по итогам 2017 года</vt:lpstr>
      <vt:lpstr>Итоги распределения звезд амбулаторно-поликлинических организаций по итогам 2017 года</vt:lpstr>
      <vt:lpstr>Итоги распределения звезд амбулаторно-поликлинических организаций по итогам 2017 года</vt:lpstr>
      <vt:lpstr>Итоги распределения звезд амбулаторно-поликлинических организаций  по итогам 2017 года</vt:lpstr>
      <vt:lpstr>Итоги распределения звезд амбулаторно-поликлинических организаций по итогам 2017 года</vt:lpstr>
      <vt:lpstr>Итоги распределения звезд амбулаторно-поликлинических организаций по итогам 2017 года</vt:lpstr>
      <vt:lpstr>Итоги распределения звезд амбулаторно-поликлинических организаций  по итогам 2017 года</vt:lpstr>
      <vt:lpstr>Итоги распределения звезд амбулаторно-поликлинических организаций по итогам 2017 года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РЕСПУБЛИКАНСКИЙ ЦЕНТР РАЗВИТИЯ ЗДРАВООХРАНЕНИЯ МИНИСТЕРСТВА ЗДРАВООХРАНЕНИЯ РЕСПУБЛИКИ КАЗАХСТАН</dc:title>
  <dc:creator>Елюбаев Асанали Санатович</dc:creator>
  <cp:lastModifiedBy>Сарсембайкызы Гулбану С</cp:lastModifiedBy>
  <cp:revision>106</cp:revision>
  <dcterms:created xsi:type="dcterms:W3CDTF">2018-06-05T11:39:25Z</dcterms:created>
  <dcterms:modified xsi:type="dcterms:W3CDTF">2018-08-01T04:11:19Z</dcterms:modified>
</cp:coreProperties>
</file>